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56" r:id="rId3"/>
    <p:sldId id="257" r:id="rId4"/>
    <p:sldId id="258" r:id="rId5"/>
    <p:sldId id="259" r:id="rId6"/>
    <p:sldId id="260" r:id="rId7"/>
    <p:sldId id="261" r:id="rId8"/>
    <p:sldId id="280" r:id="rId9"/>
    <p:sldId id="262" r:id="rId10"/>
    <p:sldId id="263" r:id="rId11"/>
    <p:sldId id="264" r:id="rId12"/>
    <p:sldId id="265" r:id="rId13"/>
    <p:sldId id="267" r:id="rId14"/>
    <p:sldId id="268" r:id="rId15"/>
    <p:sldId id="266" r:id="rId16"/>
    <p:sldId id="270" r:id="rId17"/>
    <p:sldId id="272" r:id="rId18"/>
    <p:sldId id="273" r:id="rId19"/>
    <p:sldId id="271" r:id="rId20"/>
    <p:sldId id="274" r:id="rId21"/>
    <p:sldId id="275" r:id="rId22"/>
    <p:sldId id="276" r:id="rId23"/>
    <p:sldId id="278"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B719DDE4-0198-4D46-978A-4508007C33C5}" type="datetimeFigureOut">
              <a:rPr lang="de-DE" smtClean="0"/>
              <a:pPr/>
              <a:t>27.03.2017</a:t>
            </a:fld>
            <a:endParaRPr lang="de-DE"/>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de-DE"/>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6270102D-423D-481C-8CF3-8B4A0E075FBD}"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19DDE4-0198-4D46-978A-4508007C33C5}" type="datetimeFigureOut">
              <a:rPr lang="de-DE" smtClean="0"/>
              <a:pPr/>
              <a:t>27.03.2017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270102D-423D-481C-8CF3-8B4A0E075FB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19DDE4-0198-4D46-978A-4508007C33C5}" type="datetimeFigureOut">
              <a:rPr lang="de-DE" smtClean="0"/>
              <a:pPr/>
              <a:t>27.03.2017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270102D-423D-481C-8CF3-8B4A0E075FB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B719DDE4-0198-4D46-978A-4508007C33C5}" type="datetimeFigureOut">
              <a:rPr lang="de-DE" smtClean="0"/>
              <a:pPr/>
              <a:t>27.03.2017</a:t>
            </a:fld>
            <a:endParaRPr lang="de-DE"/>
          </a:p>
        </p:txBody>
      </p:sp>
      <p:sp>
        <p:nvSpPr>
          <p:cNvPr id="9" name="Foliennummernplatzhalter 8"/>
          <p:cNvSpPr>
            <a:spLocks noGrp="1"/>
          </p:cNvSpPr>
          <p:nvPr>
            <p:ph type="sldNum" sz="quarter" idx="15"/>
          </p:nvPr>
        </p:nvSpPr>
        <p:spPr/>
        <p:txBody>
          <a:bodyPr rtlCol="0"/>
          <a:lstStyle/>
          <a:p>
            <a:fld id="{6270102D-423D-481C-8CF3-8B4A0E075FBD}" type="slidenum">
              <a:rPr lang="de-DE" smtClean="0"/>
              <a:pPr/>
              <a:t>‹Nr.›</a:t>
            </a:fld>
            <a:endParaRPr lang="de-DE"/>
          </a:p>
        </p:txBody>
      </p:sp>
      <p:sp>
        <p:nvSpPr>
          <p:cNvPr id="10" name="Fußzeilenplatzhalter 9"/>
          <p:cNvSpPr>
            <a:spLocks noGrp="1"/>
          </p:cNvSpPr>
          <p:nvPr>
            <p:ph type="ftr" sz="quarter" idx="16"/>
          </p:nvPr>
        </p:nvSpPr>
        <p:spPr/>
        <p:txBody>
          <a:bodyPr rtlCol="0"/>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B719DDE4-0198-4D46-978A-4508007C33C5}" type="datetimeFigureOut">
              <a:rPr lang="de-DE" smtClean="0"/>
              <a:pPr/>
              <a:t>27.03.2017</a:t>
            </a:fld>
            <a:endParaRPr lang="de-DE"/>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de-DE"/>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6270102D-423D-481C-8CF3-8B4A0E075FB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B719DDE4-0198-4D46-978A-4508007C33C5}" type="datetimeFigureOut">
              <a:rPr lang="de-DE" smtClean="0"/>
              <a:pPr/>
              <a:t>27.03.2017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270102D-423D-481C-8CF3-8B4A0E075FBD}" type="slidenum">
              <a:rPr lang="de-DE" smtClean="0"/>
              <a:pPr/>
              <a:t>‹Nr.›</a:t>
            </a:fld>
            <a:endParaRPr lang="de-DE"/>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B719DDE4-0198-4D46-978A-4508007C33C5}" type="datetimeFigureOut">
              <a:rPr lang="de-DE" smtClean="0"/>
              <a:pPr/>
              <a:t>27.03.2017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270102D-423D-481C-8CF3-8B4A0E075FBD}" type="slidenum">
              <a:rPr lang="de-DE" smtClean="0"/>
              <a:pPr/>
              <a:t>‹Nr.›</a:t>
            </a:fld>
            <a:endParaRPr lang="de-DE"/>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B719DDE4-0198-4D46-978A-4508007C33C5}" type="datetimeFigureOut">
              <a:rPr lang="de-DE" smtClean="0"/>
              <a:pPr/>
              <a:t>27.03.2017</a:t>
            </a:fld>
            <a:endParaRPr lang="de-DE"/>
          </a:p>
        </p:txBody>
      </p:sp>
      <p:sp>
        <p:nvSpPr>
          <p:cNvPr id="7" name="Foliennummernplatzhalter 6"/>
          <p:cNvSpPr>
            <a:spLocks noGrp="1"/>
          </p:cNvSpPr>
          <p:nvPr>
            <p:ph type="sldNum" sz="quarter" idx="11"/>
          </p:nvPr>
        </p:nvSpPr>
        <p:spPr/>
        <p:txBody>
          <a:bodyPr rtlCol="0"/>
          <a:lstStyle/>
          <a:p>
            <a:fld id="{6270102D-423D-481C-8CF3-8B4A0E075FBD}" type="slidenum">
              <a:rPr lang="de-DE" smtClean="0"/>
              <a:pPr/>
              <a:t>‹Nr.›</a:t>
            </a:fld>
            <a:endParaRPr lang="de-DE"/>
          </a:p>
        </p:txBody>
      </p:sp>
      <p:sp>
        <p:nvSpPr>
          <p:cNvPr id="8" name="Fußzeilenplatzhalter 7"/>
          <p:cNvSpPr>
            <a:spLocks noGrp="1"/>
          </p:cNvSpPr>
          <p:nvPr>
            <p:ph type="ftr" sz="quarter" idx="12"/>
          </p:nvPr>
        </p:nvSpPr>
        <p:spPr/>
        <p:txBody>
          <a:bodyPr rtlCol="0"/>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19DDE4-0198-4D46-978A-4508007C33C5}" type="datetimeFigureOut">
              <a:rPr lang="de-DE" smtClean="0"/>
              <a:pPr/>
              <a:t>27.03.2017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270102D-423D-481C-8CF3-8B4A0E075FB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B719DDE4-0198-4D46-978A-4508007C33C5}" type="datetimeFigureOut">
              <a:rPr lang="de-DE" smtClean="0"/>
              <a:pPr/>
              <a:t>27.03.2017</a:t>
            </a:fld>
            <a:endParaRPr lang="de-DE"/>
          </a:p>
        </p:txBody>
      </p:sp>
      <p:sp>
        <p:nvSpPr>
          <p:cNvPr id="22" name="Foliennummernplatzhalter 21"/>
          <p:cNvSpPr>
            <a:spLocks noGrp="1"/>
          </p:cNvSpPr>
          <p:nvPr>
            <p:ph type="sldNum" sz="quarter" idx="15"/>
          </p:nvPr>
        </p:nvSpPr>
        <p:spPr/>
        <p:txBody>
          <a:bodyPr rtlCol="0"/>
          <a:lstStyle/>
          <a:p>
            <a:fld id="{6270102D-423D-481C-8CF3-8B4A0E075FBD}" type="slidenum">
              <a:rPr lang="de-DE" smtClean="0"/>
              <a:pPr/>
              <a:t>‹Nr.›</a:t>
            </a:fld>
            <a:endParaRPr lang="de-DE"/>
          </a:p>
        </p:txBody>
      </p:sp>
      <p:sp>
        <p:nvSpPr>
          <p:cNvPr id="23" name="Fußzeilenplatzhalter 22"/>
          <p:cNvSpPr>
            <a:spLocks noGrp="1"/>
          </p:cNvSpPr>
          <p:nvPr>
            <p:ph type="ftr" sz="quarter" idx="16"/>
          </p:nvPr>
        </p:nvSpPr>
        <p:spPr/>
        <p:txBody>
          <a:bodyPr rtlCol="0"/>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B719DDE4-0198-4D46-978A-4508007C33C5}" type="datetimeFigureOut">
              <a:rPr lang="de-DE" smtClean="0"/>
              <a:pPr/>
              <a:t>27.03.2017</a:t>
            </a:fld>
            <a:endParaRPr lang="de-DE"/>
          </a:p>
        </p:txBody>
      </p:sp>
      <p:sp>
        <p:nvSpPr>
          <p:cNvPr id="18" name="Foliennummernplatzhalter 17"/>
          <p:cNvSpPr>
            <a:spLocks noGrp="1"/>
          </p:cNvSpPr>
          <p:nvPr>
            <p:ph type="sldNum" sz="quarter" idx="11"/>
          </p:nvPr>
        </p:nvSpPr>
        <p:spPr/>
        <p:txBody>
          <a:bodyPr rtlCol="0"/>
          <a:lstStyle/>
          <a:p>
            <a:fld id="{6270102D-423D-481C-8CF3-8B4A0E075FBD}" type="slidenum">
              <a:rPr lang="de-DE" smtClean="0"/>
              <a:pPr/>
              <a:t>‹Nr.›</a:t>
            </a:fld>
            <a:endParaRPr lang="de-DE"/>
          </a:p>
        </p:txBody>
      </p:sp>
      <p:sp>
        <p:nvSpPr>
          <p:cNvPr id="21" name="Fußzeilenplatzhalter 20"/>
          <p:cNvSpPr>
            <a:spLocks noGrp="1"/>
          </p:cNvSpPr>
          <p:nvPr>
            <p:ph type="ftr" sz="quarter" idx="12"/>
          </p:nvPr>
        </p:nvSpPr>
        <p:spPr/>
        <p:txBody>
          <a:bodyPr rtlCol="0"/>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19DDE4-0198-4D46-978A-4508007C33C5}" type="datetimeFigureOut">
              <a:rPr lang="de-DE" smtClean="0"/>
              <a:pPr/>
              <a:t>27.03.2017</a:t>
            </a:fld>
            <a:endParaRPr lang="de-DE"/>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e-DE"/>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70102D-423D-481C-8CF3-8B4A0E075FB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3528392"/>
          </a:xfrm>
        </p:spPr>
        <p:txBody>
          <a:bodyPr>
            <a:normAutofit/>
          </a:bodyPr>
          <a:lstStyle/>
          <a:p>
            <a:r>
              <a:rPr lang="de-DE" sz="3200" dirty="0" smtClean="0"/>
              <a:t>Die</a:t>
            </a:r>
            <a:br>
              <a:rPr lang="de-DE" sz="3200" dirty="0" smtClean="0"/>
            </a:br>
            <a:r>
              <a:rPr lang="de-DE" sz="3200" dirty="0" smtClean="0"/>
              <a:t>Jugendgerichtshilfe JGH im Kreis Plön </a:t>
            </a:r>
            <a:r>
              <a:rPr lang="de-DE" sz="3200" dirty="0"/>
              <a:t> </a:t>
            </a:r>
            <a:r>
              <a:rPr lang="de-DE" sz="3200" dirty="0" smtClean="0"/>
              <a:t>-   Informationen und Daten</a:t>
            </a:r>
            <a:endParaRPr lang="de-DE" sz="3200" dirty="0"/>
          </a:p>
        </p:txBody>
      </p:sp>
    </p:spTree>
    <p:extLst>
      <p:ext uri="{BB962C8B-B14F-4D97-AF65-F5344CB8AC3E}">
        <p14:creationId xmlns:p14="http://schemas.microsoft.com/office/powerpoint/2010/main" xmlns="" val="13403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Straftaten 2011 : </a:t>
            </a:r>
            <a:r>
              <a:rPr lang="de-DE" dirty="0"/>
              <a:t>Gesamt : </a:t>
            </a:r>
            <a:r>
              <a:rPr lang="de-DE" b="1" dirty="0"/>
              <a:t>778 </a:t>
            </a:r>
            <a:endParaRPr lang="de-DE" dirty="0"/>
          </a:p>
        </p:txBody>
      </p:sp>
      <p:sp>
        <p:nvSpPr>
          <p:cNvPr id="3" name="Inhaltsplatzhalter 2"/>
          <p:cNvSpPr>
            <a:spLocks noGrp="1"/>
          </p:cNvSpPr>
          <p:nvPr>
            <p:ph sz="quarter" idx="1"/>
          </p:nvPr>
        </p:nvSpPr>
        <p:spPr/>
        <p:txBody>
          <a:bodyPr>
            <a:normAutofit/>
          </a:bodyPr>
          <a:lstStyle/>
          <a:p>
            <a:r>
              <a:rPr lang="de-DE" dirty="0" smtClean="0"/>
              <a:t>Männliche </a:t>
            </a:r>
            <a:r>
              <a:rPr lang="de-DE" dirty="0"/>
              <a:t>Straftäter : 616 </a:t>
            </a:r>
          </a:p>
          <a:p>
            <a:r>
              <a:rPr lang="de-DE" dirty="0"/>
              <a:t>Weibliche Straftäterinnen : 162 </a:t>
            </a:r>
          </a:p>
          <a:p>
            <a:r>
              <a:rPr lang="de-DE" dirty="0"/>
              <a:t>- Preetz : 147 </a:t>
            </a:r>
          </a:p>
          <a:p>
            <a:r>
              <a:rPr lang="de-DE" dirty="0"/>
              <a:t>- </a:t>
            </a:r>
            <a:r>
              <a:rPr lang="de-DE" dirty="0" err="1"/>
              <a:t>Schwentinental</a:t>
            </a:r>
            <a:r>
              <a:rPr lang="de-DE" dirty="0"/>
              <a:t> : 73 </a:t>
            </a:r>
          </a:p>
          <a:p>
            <a:r>
              <a:rPr lang="de-DE" dirty="0"/>
              <a:t>- Amt </a:t>
            </a:r>
            <a:r>
              <a:rPr lang="de-DE" dirty="0" err="1"/>
              <a:t>Probstei</a:t>
            </a:r>
            <a:r>
              <a:rPr lang="de-DE" dirty="0"/>
              <a:t> und Schönberg : 86 </a:t>
            </a:r>
          </a:p>
          <a:p>
            <a:r>
              <a:rPr lang="de-DE" dirty="0"/>
              <a:t>- Amt </a:t>
            </a:r>
            <a:r>
              <a:rPr lang="de-DE" dirty="0" err="1"/>
              <a:t>Schrevenborn</a:t>
            </a:r>
            <a:r>
              <a:rPr lang="de-DE" dirty="0"/>
              <a:t> : 96 </a:t>
            </a:r>
          </a:p>
          <a:p>
            <a:r>
              <a:rPr lang="de-DE" dirty="0"/>
              <a:t>- Lütjenburg : 95 </a:t>
            </a:r>
          </a:p>
          <a:p>
            <a:r>
              <a:rPr lang="de-DE" dirty="0"/>
              <a:t>- Plön : 49 </a:t>
            </a:r>
          </a:p>
        </p:txBody>
      </p:sp>
    </p:spTree>
    <p:extLst>
      <p:ext uri="{BB962C8B-B14F-4D97-AF65-F5344CB8AC3E}">
        <p14:creationId xmlns:p14="http://schemas.microsoft.com/office/powerpoint/2010/main" xmlns="" val="24544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Straftaten 2012 : </a:t>
            </a:r>
            <a:r>
              <a:rPr lang="de-DE" dirty="0"/>
              <a:t>Gesamt : </a:t>
            </a:r>
            <a:r>
              <a:rPr lang="de-DE" b="1" dirty="0"/>
              <a:t>608 </a:t>
            </a:r>
            <a:endParaRPr lang="de-DE" dirty="0"/>
          </a:p>
        </p:txBody>
      </p:sp>
      <p:sp>
        <p:nvSpPr>
          <p:cNvPr id="3" name="Inhaltsplatzhalter 2"/>
          <p:cNvSpPr>
            <a:spLocks noGrp="1"/>
          </p:cNvSpPr>
          <p:nvPr>
            <p:ph sz="quarter" idx="1"/>
          </p:nvPr>
        </p:nvSpPr>
        <p:spPr/>
        <p:txBody>
          <a:bodyPr>
            <a:normAutofit/>
          </a:bodyPr>
          <a:lstStyle/>
          <a:p>
            <a:r>
              <a:rPr lang="de-DE" dirty="0" smtClean="0"/>
              <a:t>Männliche </a:t>
            </a:r>
            <a:r>
              <a:rPr lang="de-DE" dirty="0"/>
              <a:t>Straftäter : 497 </a:t>
            </a:r>
          </a:p>
          <a:p>
            <a:r>
              <a:rPr lang="de-DE" dirty="0"/>
              <a:t>Weibliche Straftäterinnen : 111 </a:t>
            </a:r>
          </a:p>
          <a:p>
            <a:r>
              <a:rPr lang="de-DE" dirty="0"/>
              <a:t>- Preetz : 98 </a:t>
            </a:r>
          </a:p>
          <a:p>
            <a:r>
              <a:rPr lang="de-DE" dirty="0"/>
              <a:t>- </a:t>
            </a:r>
            <a:r>
              <a:rPr lang="de-DE" dirty="0" err="1"/>
              <a:t>Schwentinental</a:t>
            </a:r>
            <a:r>
              <a:rPr lang="de-DE" dirty="0"/>
              <a:t> : 48 </a:t>
            </a:r>
          </a:p>
          <a:p>
            <a:r>
              <a:rPr lang="de-DE" dirty="0"/>
              <a:t>- Amt </a:t>
            </a:r>
            <a:r>
              <a:rPr lang="de-DE" dirty="0" err="1"/>
              <a:t>Probstei</a:t>
            </a:r>
            <a:r>
              <a:rPr lang="de-DE" dirty="0"/>
              <a:t> und Schönberg : 101 </a:t>
            </a:r>
          </a:p>
          <a:p>
            <a:r>
              <a:rPr lang="de-DE" dirty="0"/>
              <a:t>- Amt </a:t>
            </a:r>
            <a:r>
              <a:rPr lang="de-DE" dirty="0" err="1"/>
              <a:t>Schrevenborn</a:t>
            </a:r>
            <a:r>
              <a:rPr lang="de-DE" dirty="0"/>
              <a:t> : 72 </a:t>
            </a:r>
          </a:p>
          <a:p>
            <a:r>
              <a:rPr lang="de-DE" dirty="0"/>
              <a:t>- Lütjenburg : 50 </a:t>
            </a:r>
          </a:p>
          <a:p>
            <a:r>
              <a:rPr lang="de-DE" dirty="0"/>
              <a:t>- Plön : 57 </a:t>
            </a:r>
          </a:p>
        </p:txBody>
      </p:sp>
    </p:spTree>
    <p:extLst>
      <p:ext uri="{BB962C8B-B14F-4D97-AF65-F5344CB8AC3E}">
        <p14:creationId xmlns:p14="http://schemas.microsoft.com/office/powerpoint/2010/main" xmlns="" val="353978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Straftaten 2013 : </a:t>
            </a:r>
            <a:r>
              <a:rPr lang="de-DE" dirty="0"/>
              <a:t>Gesamt : </a:t>
            </a:r>
            <a:r>
              <a:rPr lang="de-DE" b="1" dirty="0"/>
              <a:t>542 </a:t>
            </a:r>
            <a:endParaRPr lang="de-DE" dirty="0"/>
          </a:p>
        </p:txBody>
      </p:sp>
      <p:sp>
        <p:nvSpPr>
          <p:cNvPr id="3" name="Inhaltsplatzhalter 2"/>
          <p:cNvSpPr>
            <a:spLocks noGrp="1"/>
          </p:cNvSpPr>
          <p:nvPr>
            <p:ph sz="quarter" idx="1"/>
          </p:nvPr>
        </p:nvSpPr>
        <p:spPr/>
        <p:txBody>
          <a:bodyPr>
            <a:normAutofit/>
          </a:bodyPr>
          <a:lstStyle/>
          <a:p>
            <a:r>
              <a:rPr lang="de-DE" dirty="0" smtClean="0"/>
              <a:t>Männliche </a:t>
            </a:r>
            <a:r>
              <a:rPr lang="de-DE" dirty="0"/>
              <a:t>Straftäter : 455 </a:t>
            </a:r>
          </a:p>
          <a:p>
            <a:r>
              <a:rPr lang="de-DE" dirty="0"/>
              <a:t>Weibliche Straftäterinnen : 87 </a:t>
            </a:r>
          </a:p>
          <a:p>
            <a:r>
              <a:rPr lang="de-DE" dirty="0"/>
              <a:t>- Preetz : 95 </a:t>
            </a:r>
          </a:p>
          <a:p>
            <a:r>
              <a:rPr lang="de-DE" dirty="0"/>
              <a:t>- </a:t>
            </a:r>
            <a:r>
              <a:rPr lang="de-DE" dirty="0" err="1"/>
              <a:t>Schwentinental</a:t>
            </a:r>
            <a:r>
              <a:rPr lang="de-DE" dirty="0"/>
              <a:t> : 41 </a:t>
            </a:r>
          </a:p>
          <a:p>
            <a:r>
              <a:rPr lang="de-DE" dirty="0"/>
              <a:t>- Amt </a:t>
            </a:r>
            <a:r>
              <a:rPr lang="de-DE" dirty="0" err="1"/>
              <a:t>Probstei</a:t>
            </a:r>
            <a:r>
              <a:rPr lang="de-DE" dirty="0"/>
              <a:t> und Schönberg : 81 </a:t>
            </a:r>
          </a:p>
          <a:p>
            <a:r>
              <a:rPr lang="de-DE" dirty="0"/>
              <a:t>- Amt </a:t>
            </a:r>
            <a:r>
              <a:rPr lang="de-DE" dirty="0" err="1"/>
              <a:t>Schrevenborn</a:t>
            </a:r>
            <a:r>
              <a:rPr lang="de-DE" dirty="0"/>
              <a:t> : 63 </a:t>
            </a:r>
          </a:p>
          <a:p>
            <a:r>
              <a:rPr lang="de-DE" dirty="0"/>
              <a:t>- Lütjenburg : 42 </a:t>
            </a:r>
          </a:p>
          <a:p>
            <a:r>
              <a:rPr lang="de-DE" dirty="0"/>
              <a:t>- Plön : 47 </a:t>
            </a:r>
          </a:p>
        </p:txBody>
      </p:sp>
    </p:spTree>
    <p:extLst>
      <p:ext uri="{BB962C8B-B14F-4D97-AF65-F5344CB8AC3E}">
        <p14:creationId xmlns:p14="http://schemas.microsoft.com/office/powerpoint/2010/main" xmlns="" val="50468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Netzwerkpartner - Justiz und Polizei</a:t>
            </a:r>
            <a:endParaRPr lang="de-DE" dirty="0"/>
          </a:p>
        </p:txBody>
      </p:sp>
      <p:sp>
        <p:nvSpPr>
          <p:cNvPr id="3" name="Inhaltsplatzhalter 2"/>
          <p:cNvSpPr>
            <a:spLocks noGrp="1"/>
          </p:cNvSpPr>
          <p:nvPr>
            <p:ph sz="quarter" idx="1"/>
          </p:nvPr>
        </p:nvSpPr>
        <p:spPr/>
        <p:txBody>
          <a:bodyPr>
            <a:normAutofit fontScale="85000" lnSpcReduction="10000"/>
          </a:bodyPr>
          <a:lstStyle/>
          <a:p>
            <a:endParaRPr lang="de-DE" dirty="0"/>
          </a:p>
          <a:p>
            <a:r>
              <a:rPr lang="de-DE" dirty="0"/>
              <a:t>- Örtliche Jugendsachbearbeiter der Polizeidienststellen </a:t>
            </a:r>
          </a:p>
          <a:p>
            <a:r>
              <a:rPr lang="de-DE" dirty="0"/>
              <a:t>- Kripo </a:t>
            </a:r>
          </a:p>
          <a:p>
            <a:r>
              <a:rPr lang="de-DE" dirty="0"/>
              <a:t>- Jugendstaatsanwälte </a:t>
            </a:r>
          </a:p>
          <a:p>
            <a:r>
              <a:rPr lang="de-DE" dirty="0"/>
              <a:t>- Jugendgerichte Plön, Kiel, Neumünster und in Einzelfällen Jugendgerichte in Schleswig – Holstein sofern dort Verhandlungen mit Jugendlichen aus dem Kreis Plön stattfinden, die dort in Jugendhilfeeinrichtungen sind oder dort Tatbeteiligungen aufweisen. </a:t>
            </a:r>
          </a:p>
          <a:p>
            <a:r>
              <a:rPr lang="de-DE" dirty="0"/>
              <a:t>- Landgericht Kiel </a:t>
            </a:r>
          </a:p>
          <a:p>
            <a:r>
              <a:rPr lang="de-DE" dirty="0"/>
              <a:t>- Bewährungshilfe beim Landgericht Kiel </a:t>
            </a:r>
          </a:p>
          <a:p>
            <a:r>
              <a:rPr lang="de-DE" dirty="0"/>
              <a:t>- Beteiligte Rechtsanwälte </a:t>
            </a:r>
          </a:p>
          <a:p>
            <a:r>
              <a:rPr lang="de-DE" dirty="0"/>
              <a:t>- JVA Schleswig und Neumünster </a:t>
            </a:r>
          </a:p>
          <a:p>
            <a:r>
              <a:rPr lang="de-DE" dirty="0"/>
              <a:t>- Jugendarrestanstalt Neumünster </a:t>
            </a:r>
          </a:p>
        </p:txBody>
      </p:sp>
    </p:spTree>
    <p:extLst>
      <p:ext uri="{BB962C8B-B14F-4D97-AF65-F5344CB8AC3E}">
        <p14:creationId xmlns:p14="http://schemas.microsoft.com/office/powerpoint/2010/main" xmlns="" val="91153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Pädagogische und therapeutische Netzwerkpartner</a:t>
            </a:r>
            <a:endParaRPr lang="de-DE" dirty="0"/>
          </a:p>
        </p:txBody>
      </p:sp>
      <p:sp>
        <p:nvSpPr>
          <p:cNvPr id="3" name="Inhaltsplatzhalter 2"/>
          <p:cNvSpPr>
            <a:spLocks noGrp="1"/>
          </p:cNvSpPr>
          <p:nvPr>
            <p:ph sz="quarter" idx="1"/>
          </p:nvPr>
        </p:nvSpPr>
        <p:spPr/>
        <p:txBody>
          <a:bodyPr>
            <a:normAutofit fontScale="62500" lnSpcReduction="20000"/>
          </a:bodyPr>
          <a:lstStyle/>
          <a:p>
            <a:endParaRPr lang="de-DE" dirty="0"/>
          </a:p>
          <a:p>
            <a:endParaRPr lang="de-DE" dirty="0"/>
          </a:p>
          <a:p>
            <a:r>
              <a:rPr lang="de-DE" dirty="0"/>
              <a:t>ASD des Kreises Plön </a:t>
            </a:r>
          </a:p>
          <a:p>
            <a:r>
              <a:rPr lang="de-DE" dirty="0"/>
              <a:t>- Sozialpsychiatrischer Dienst des Kreises Plön </a:t>
            </a:r>
          </a:p>
          <a:p>
            <a:r>
              <a:rPr lang="de-DE" dirty="0"/>
              <a:t>- Eingliederungshilfe des Kreises Plön </a:t>
            </a:r>
          </a:p>
          <a:p>
            <a:r>
              <a:rPr lang="de-DE" dirty="0"/>
              <a:t>- Schulamt des Kreises Plön bei Schulverweigerern/innen </a:t>
            </a:r>
          </a:p>
          <a:p>
            <a:r>
              <a:rPr lang="de-DE" dirty="0"/>
              <a:t>- Suchtberatung des Kreises Plön ATS Preetz </a:t>
            </a:r>
          </a:p>
          <a:p>
            <a:r>
              <a:rPr lang="de-DE" dirty="0"/>
              <a:t>- Suchtberatungsstelle Kiel </a:t>
            </a:r>
            <a:r>
              <a:rPr lang="de-DE" dirty="0" err="1"/>
              <a:t>Horizon</a:t>
            </a:r>
            <a:r>
              <a:rPr lang="de-DE" dirty="0"/>
              <a:t> </a:t>
            </a:r>
          </a:p>
          <a:p>
            <a:r>
              <a:rPr lang="de-DE" dirty="0"/>
              <a:t>- Fachambulanz Drogen Kiel </a:t>
            </a:r>
          </a:p>
          <a:p>
            <a:r>
              <a:rPr lang="de-DE" dirty="0"/>
              <a:t>- Beratungsstelle </a:t>
            </a:r>
            <a:r>
              <a:rPr lang="de-DE" dirty="0" err="1"/>
              <a:t>Packhaus</a:t>
            </a:r>
            <a:r>
              <a:rPr lang="de-DE" dirty="0"/>
              <a:t> Kiel bei Sexualstraftätern </a:t>
            </a:r>
          </a:p>
          <a:p>
            <a:r>
              <a:rPr lang="de-DE" dirty="0"/>
              <a:t>- Streetworker Stadt Preetz </a:t>
            </a:r>
          </a:p>
          <a:p>
            <a:r>
              <a:rPr lang="de-DE" dirty="0"/>
              <a:t>- Migrationsberatung AWO </a:t>
            </a:r>
          </a:p>
          <a:p>
            <a:r>
              <a:rPr lang="de-DE" dirty="0"/>
              <a:t>- Allgemeinbildende Schulen, Berufsschulen des Kreises Plön </a:t>
            </a:r>
          </a:p>
          <a:p>
            <a:r>
              <a:rPr lang="de-DE" dirty="0"/>
              <a:t>- Schulsozialarbeiter </a:t>
            </a:r>
          </a:p>
          <a:p>
            <a:r>
              <a:rPr lang="de-DE" dirty="0"/>
              <a:t>- Jobcenter bei Hilfe von Arbeits- und Ausbildungsvermittlung </a:t>
            </a:r>
          </a:p>
          <a:p>
            <a:r>
              <a:rPr lang="de-DE" dirty="0"/>
              <a:t>- </a:t>
            </a:r>
            <a:r>
              <a:rPr lang="de-DE" dirty="0" smtClean="0"/>
              <a:t> </a:t>
            </a:r>
            <a:r>
              <a:rPr lang="de-DE" dirty="0"/>
              <a:t>Arbeitsstellen für Ableistung von gemeinnütziger Arbeit mit geeigneten Leitern für kooperative spezifische pädagogische Anleitung der Klienten/innen – insgesamt besteht ein Pool von 60 Arbeitsstellen im Kreis Plön, Kiel und Kreis </a:t>
            </a:r>
            <a:r>
              <a:rPr lang="de-DE" dirty="0" smtClean="0"/>
              <a:t>OH</a:t>
            </a:r>
            <a:endParaRPr lang="de-DE" dirty="0"/>
          </a:p>
        </p:txBody>
      </p:sp>
    </p:spTree>
    <p:extLst>
      <p:ext uri="{BB962C8B-B14F-4D97-AF65-F5344CB8AC3E}">
        <p14:creationId xmlns:p14="http://schemas.microsoft.com/office/powerpoint/2010/main" xmlns="" val="149893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normAutofit fontScale="90000"/>
          </a:bodyPr>
          <a:lstStyle/>
          <a:p>
            <a:r>
              <a:rPr lang="de-DE" sz="3200" dirty="0" smtClean="0"/>
              <a:t>Zusätzliche </a:t>
            </a:r>
            <a:r>
              <a:rPr lang="de-DE" sz="3200" dirty="0"/>
              <a:t>pädagogische Arbeit mit Klienten </a:t>
            </a:r>
            <a:r>
              <a:rPr lang="de-DE" sz="3200" b="0" dirty="0"/>
              <a:t/>
            </a:r>
            <a:br>
              <a:rPr lang="de-DE" sz="3200" b="0" dirty="0"/>
            </a:br>
            <a:r>
              <a:rPr lang="de-DE" sz="3200" dirty="0"/>
              <a:t>incl. Täter – Opfer – Ausgleich, Diversionen </a:t>
            </a:r>
            <a:endParaRPr lang="de-DE" dirty="0"/>
          </a:p>
        </p:txBody>
      </p:sp>
      <p:sp>
        <p:nvSpPr>
          <p:cNvPr id="3" name="Untertitel 2"/>
          <p:cNvSpPr>
            <a:spLocks noGrp="1"/>
          </p:cNvSpPr>
          <p:nvPr>
            <p:ph type="subTitle" idx="1"/>
          </p:nvPr>
        </p:nvSpPr>
        <p:spPr>
          <a:xfrm>
            <a:off x="2267744" y="2420888"/>
            <a:ext cx="6172200" cy="3600400"/>
          </a:xfrm>
        </p:spPr>
        <p:txBody>
          <a:bodyPr>
            <a:normAutofit/>
          </a:bodyPr>
          <a:lstStyle/>
          <a:p>
            <a:r>
              <a:rPr lang="de-DE" sz="2400" b="0" dirty="0" smtClean="0"/>
              <a:t>Neben </a:t>
            </a:r>
            <a:r>
              <a:rPr lang="de-DE" sz="2400" b="0" dirty="0"/>
              <a:t>den Vorbereitungsgesprächen zu den Hauptverhandlungen mit den Klienten und Erziehungsberechtigten finden in der Nachbegleitung bei gerichtlichen Auflagen (Arbeitsstundenbegleitung, Soziale Trainingskurse, Therapeutische Weisungen ) in der Regel 2 bis 4 Gespräche statt. </a:t>
            </a:r>
            <a:endParaRPr lang="de-DE" sz="2400" dirty="0"/>
          </a:p>
        </p:txBody>
      </p:sp>
    </p:spTree>
    <p:extLst>
      <p:ext uri="{BB962C8B-B14F-4D97-AF65-F5344CB8AC3E}">
        <p14:creationId xmlns:p14="http://schemas.microsoft.com/office/powerpoint/2010/main" xmlns="" val="238936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Täter-Opfer-Ausgleich</a:t>
            </a:r>
            <a:endParaRPr lang="de-DE" dirty="0"/>
          </a:p>
        </p:txBody>
      </p:sp>
      <p:sp>
        <p:nvSpPr>
          <p:cNvPr id="3" name="Inhaltsplatzhalter 2"/>
          <p:cNvSpPr>
            <a:spLocks noGrp="1"/>
          </p:cNvSpPr>
          <p:nvPr>
            <p:ph sz="quarter" idx="1"/>
          </p:nvPr>
        </p:nvSpPr>
        <p:spPr/>
        <p:txBody>
          <a:bodyPr>
            <a:normAutofit lnSpcReduction="10000"/>
          </a:bodyPr>
          <a:lstStyle/>
          <a:p>
            <a:endParaRPr lang="de-DE" dirty="0"/>
          </a:p>
          <a:p>
            <a:pPr marL="0" indent="0">
              <a:buNone/>
            </a:pPr>
            <a:r>
              <a:rPr lang="de-DE" sz="1900" dirty="0"/>
              <a:t>In der Regel sind die Einzelvorgespräche mit den Tätern und Opfern zu leisten, die dann in die gemeinsamen Gespräche des eigentlichen Täter – Opfer – Ausgleichs münden. Die begleitenden und z.T. ermittelnden Gespräche mit </a:t>
            </a:r>
            <a:r>
              <a:rPr lang="de-DE" sz="1900" dirty="0" smtClean="0"/>
              <a:t>Polizei, Staatsanwaltschaften</a:t>
            </a:r>
            <a:r>
              <a:rPr lang="de-DE" sz="1900" dirty="0"/>
              <a:t>, Gerichten und in der Nachsorge die Begleitung der Auflagen aus dem Ausgleich haben folgende </a:t>
            </a:r>
            <a:r>
              <a:rPr lang="de-DE" sz="1900" dirty="0" smtClean="0"/>
              <a:t>Anzahl: </a:t>
            </a:r>
            <a:endParaRPr lang="de-DE" sz="1900" dirty="0"/>
          </a:p>
          <a:p>
            <a:r>
              <a:rPr lang="de-DE" dirty="0"/>
              <a:t>2011: TOAs 22 , darin enthalten wie o.g. 144 Gespräche gesamt </a:t>
            </a:r>
          </a:p>
          <a:p>
            <a:r>
              <a:rPr lang="de-DE" dirty="0"/>
              <a:t>2012: TOAs 18, darin enthalten wie o.g. 88 Gespräche gesamt </a:t>
            </a:r>
          </a:p>
          <a:p>
            <a:r>
              <a:rPr lang="de-DE" dirty="0"/>
              <a:t>2013: TOAs 14, darin enthalten wie o.g. 104 Gespräche gesamt </a:t>
            </a:r>
          </a:p>
        </p:txBody>
      </p:sp>
    </p:spTree>
    <p:extLst>
      <p:ext uri="{BB962C8B-B14F-4D97-AF65-F5344CB8AC3E}">
        <p14:creationId xmlns:p14="http://schemas.microsoft.com/office/powerpoint/2010/main" xmlns="" val="3716284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normAutofit/>
          </a:bodyPr>
          <a:lstStyle/>
          <a:p>
            <a:r>
              <a:rPr lang="de-DE" sz="3200" dirty="0" smtClean="0"/>
              <a:t>Zusammenarbeit mit den Gerichten</a:t>
            </a:r>
            <a:endParaRPr lang="de-DE" dirty="0"/>
          </a:p>
        </p:txBody>
      </p:sp>
      <p:sp>
        <p:nvSpPr>
          <p:cNvPr id="3" name="Untertitel 2"/>
          <p:cNvSpPr>
            <a:spLocks noGrp="1"/>
          </p:cNvSpPr>
          <p:nvPr>
            <p:ph type="subTitle" idx="1"/>
          </p:nvPr>
        </p:nvSpPr>
        <p:spPr>
          <a:xfrm>
            <a:off x="2267744" y="2420888"/>
            <a:ext cx="6172200" cy="3600400"/>
          </a:xfrm>
        </p:spPr>
        <p:txBody>
          <a:bodyPr>
            <a:normAutofit/>
          </a:bodyPr>
          <a:lstStyle/>
          <a:p>
            <a:r>
              <a:rPr lang="de-DE" sz="2400" b="0" dirty="0"/>
              <a:t>Die intensive Zusammenarbeit mit den Gerichten ist ein entscheidender Teil zur Erlangung einer gemeinsamen pädagogischen Zielrichtung in den Verfahren. </a:t>
            </a:r>
            <a:endParaRPr lang="de-DE" sz="2400" dirty="0"/>
          </a:p>
        </p:txBody>
      </p:sp>
    </p:spTree>
    <p:extLst>
      <p:ext uri="{BB962C8B-B14F-4D97-AF65-F5344CB8AC3E}">
        <p14:creationId xmlns:p14="http://schemas.microsoft.com/office/powerpoint/2010/main" xmlns="" val="28595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normAutofit/>
          </a:bodyPr>
          <a:lstStyle/>
          <a:p>
            <a:r>
              <a:rPr lang="de-DE" sz="3200" dirty="0" smtClean="0"/>
              <a:t>Zusammenarbeit mit den </a:t>
            </a:r>
            <a:r>
              <a:rPr lang="de-DE" sz="3200" dirty="0" err="1" smtClean="0"/>
              <a:t>JVA´s</a:t>
            </a:r>
            <a:r>
              <a:rPr lang="de-DE" sz="3200" dirty="0" smtClean="0"/>
              <a:t> und den Arrestanstalten</a:t>
            </a:r>
            <a:endParaRPr lang="de-DE" dirty="0"/>
          </a:p>
        </p:txBody>
      </p:sp>
      <p:sp>
        <p:nvSpPr>
          <p:cNvPr id="3" name="Untertitel 2"/>
          <p:cNvSpPr>
            <a:spLocks noGrp="1"/>
          </p:cNvSpPr>
          <p:nvPr>
            <p:ph type="subTitle" idx="1"/>
          </p:nvPr>
        </p:nvSpPr>
        <p:spPr>
          <a:xfrm>
            <a:off x="2267744" y="2420888"/>
            <a:ext cx="6172200" cy="3600400"/>
          </a:xfrm>
        </p:spPr>
        <p:txBody>
          <a:bodyPr>
            <a:normAutofit/>
          </a:bodyPr>
          <a:lstStyle/>
          <a:p>
            <a:r>
              <a:rPr lang="de-DE" sz="2400" b="0" dirty="0" smtClean="0"/>
              <a:t>Vor- und Nachgespräche für Arrestanten</a:t>
            </a:r>
          </a:p>
          <a:p>
            <a:endParaRPr lang="de-DE" sz="2400" b="0" dirty="0"/>
          </a:p>
          <a:p>
            <a:r>
              <a:rPr lang="de-DE" sz="2400" b="0" dirty="0" smtClean="0"/>
              <a:t>Besuch </a:t>
            </a:r>
            <a:r>
              <a:rPr lang="de-DE" sz="2400" b="0" dirty="0"/>
              <a:t>und Begleitung </a:t>
            </a:r>
            <a:r>
              <a:rPr lang="de-DE" sz="2400" b="0" dirty="0" smtClean="0"/>
              <a:t>des in der JVA untergebrachten </a:t>
            </a:r>
            <a:r>
              <a:rPr lang="de-DE" sz="2400" b="0" dirty="0" err="1" smtClean="0"/>
              <a:t>Klientels</a:t>
            </a:r>
            <a:endParaRPr lang="de-DE" sz="2400" dirty="0"/>
          </a:p>
        </p:txBody>
      </p:sp>
    </p:spTree>
    <p:extLst>
      <p:ext uri="{BB962C8B-B14F-4D97-AF65-F5344CB8AC3E}">
        <p14:creationId xmlns:p14="http://schemas.microsoft.com/office/powerpoint/2010/main" xmlns="" val="1324272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Soziale Trainingskurse</a:t>
            </a:r>
            <a:endParaRPr lang="de-DE" dirty="0"/>
          </a:p>
        </p:txBody>
      </p:sp>
      <p:sp>
        <p:nvSpPr>
          <p:cNvPr id="3" name="Inhaltsplatzhalter 2"/>
          <p:cNvSpPr>
            <a:spLocks noGrp="1"/>
          </p:cNvSpPr>
          <p:nvPr>
            <p:ph sz="quarter" idx="1"/>
          </p:nvPr>
        </p:nvSpPr>
        <p:spPr/>
        <p:txBody>
          <a:bodyPr>
            <a:normAutofit fontScale="85000" lnSpcReduction="20000"/>
          </a:bodyPr>
          <a:lstStyle/>
          <a:p>
            <a:endParaRPr lang="de-DE" dirty="0"/>
          </a:p>
          <a:p>
            <a:pPr marL="0" indent="0">
              <a:buNone/>
            </a:pPr>
            <a:r>
              <a:rPr lang="de-DE" b="1" dirty="0" smtClean="0"/>
              <a:t>2011 </a:t>
            </a:r>
            <a:r>
              <a:rPr lang="de-DE" b="1" dirty="0"/>
              <a:t>: </a:t>
            </a:r>
            <a:endParaRPr lang="de-DE" dirty="0"/>
          </a:p>
          <a:p>
            <a:r>
              <a:rPr lang="de-DE" dirty="0"/>
              <a:t>- </a:t>
            </a:r>
            <a:r>
              <a:rPr lang="de-DE" b="1" dirty="0"/>
              <a:t>Antigewalttrainings für 21 Teilnehmer </a:t>
            </a:r>
            <a:endParaRPr lang="de-DE" dirty="0"/>
          </a:p>
          <a:p>
            <a:r>
              <a:rPr lang="de-DE" dirty="0"/>
              <a:t>- </a:t>
            </a:r>
            <a:r>
              <a:rPr lang="de-DE" b="1" dirty="0"/>
              <a:t>Soziale Trainingskurse Drogen / Alkohol für 32 Teilnehmer </a:t>
            </a:r>
            <a:endParaRPr lang="de-DE" dirty="0"/>
          </a:p>
          <a:p>
            <a:endParaRPr lang="de-DE" dirty="0"/>
          </a:p>
          <a:p>
            <a:pPr marL="0" indent="0">
              <a:buNone/>
            </a:pPr>
            <a:r>
              <a:rPr lang="de-DE" b="1" dirty="0"/>
              <a:t>2012 : </a:t>
            </a:r>
            <a:endParaRPr lang="de-DE" dirty="0"/>
          </a:p>
          <a:p>
            <a:r>
              <a:rPr lang="de-DE" dirty="0"/>
              <a:t>- </a:t>
            </a:r>
            <a:r>
              <a:rPr lang="de-DE" b="1" dirty="0"/>
              <a:t>Antigewalttrainings für 13 Teilnehmer </a:t>
            </a:r>
            <a:endParaRPr lang="de-DE" dirty="0"/>
          </a:p>
          <a:p>
            <a:r>
              <a:rPr lang="de-DE" dirty="0"/>
              <a:t>- </a:t>
            </a:r>
            <a:r>
              <a:rPr lang="de-DE" b="1" dirty="0"/>
              <a:t>Soziale Trainingskurse Drogen / Alkohol für 36 Teilnehmer </a:t>
            </a:r>
            <a:endParaRPr lang="de-DE" dirty="0"/>
          </a:p>
          <a:p>
            <a:endParaRPr lang="de-DE" dirty="0"/>
          </a:p>
          <a:p>
            <a:pPr marL="0" indent="0">
              <a:buNone/>
            </a:pPr>
            <a:r>
              <a:rPr lang="de-DE" b="1" dirty="0"/>
              <a:t>2013 : </a:t>
            </a:r>
            <a:endParaRPr lang="de-DE" dirty="0"/>
          </a:p>
          <a:p>
            <a:r>
              <a:rPr lang="de-DE" dirty="0"/>
              <a:t>- </a:t>
            </a:r>
            <a:r>
              <a:rPr lang="de-DE" b="1" dirty="0"/>
              <a:t>Antigewalttrainings für 15 Teilnehmer </a:t>
            </a:r>
            <a:endParaRPr lang="de-DE" dirty="0"/>
          </a:p>
          <a:p>
            <a:r>
              <a:rPr lang="de-DE" dirty="0"/>
              <a:t>- </a:t>
            </a:r>
            <a:r>
              <a:rPr lang="de-DE" b="1" dirty="0"/>
              <a:t>Soziale Trainingskurse Drogen / Alkohol für 27 Teilnehmer </a:t>
            </a:r>
            <a:endParaRPr lang="de-DE" dirty="0"/>
          </a:p>
        </p:txBody>
      </p:sp>
    </p:spTree>
    <p:extLst>
      <p:ext uri="{BB962C8B-B14F-4D97-AF65-F5344CB8AC3E}">
        <p14:creationId xmlns:p14="http://schemas.microsoft.com/office/powerpoint/2010/main" xmlns="" val="142297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u="sng" dirty="0" smtClean="0"/>
              <a:t>personelle Besetzung</a:t>
            </a:r>
            <a:endParaRPr lang="de-DE" u="sng" dirty="0"/>
          </a:p>
        </p:txBody>
      </p:sp>
      <p:sp>
        <p:nvSpPr>
          <p:cNvPr id="3" name="Untertitel 2"/>
          <p:cNvSpPr>
            <a:spLocks noGrp="1"/>
          </p:cNvSpPr>
          <p:nvPr>
            <p:ph type="subTitle" idx="1"/>
          </p:nvPr>
        </p:nvSpPr>
        <p:spPr>
          <a:xfrm>
            <a:off x="2286000" y="2204864"/>
            <a:ext cx="6172200" cy="4170058"/>
          </a:xfrm>
        </p:spPr>
        <p:txBody>
          <a:bodyPr>
            <a:normAutofit/>
          </a:bodyPr>
          <a:lstStyle/>
          <a:p>
            <a:endParaRPr lang="de-DE" b="0" dirty="0"/>
          </a:p>
          <a:p>
            <a:r>
              <a:rPr lang="de-DE" sz="2400" b="0" dirty="0" err="1" smtClean="0"/>
              <a:t>Ltg</a:t>
            </a:r>
            <a:r>
              <a:rPr lang="de-DE" sz="2400" b="0" dirty="0" smtClean="0"/>
              <a:t>. + 19,5 Std. </a:t>
            </a:r>
            <a:r>
              <a:rPr lang="de-DE" sz="2400" b="0" dirty="0"/>
              <a:t>/ </a:t>
            </a:r>
            <a:r>
              <a:rPr lang="de-DE" sz="2400" b="0" dirty="0" smtClean="0"/>
              <a:t>Kay </a:t>
            </a:r>
            <a:r>
              <a:rPr lang="de-DE" sz="2400" b="0" dirty="0" err="1"/>
              <a:t>Poetzke</a:t>
            </a:r>
            <a:r>
              <a:rPr lang="de-DE" sz="2400" b="0" dirty="0"/>
              <a:t>, </a:t>
            </a:r>
            <a:endParaRPr lang="de-DE" sz="2400" b="0" dirty="0" smtClean="0"/>
          </a:p>
          <a:p>
            <a:r>
              <a:rPr lang="de-DE" sz="2400" b="0" dirty="0" smtClean="0"/>
              <a:t>19,5 Std. – N.N.</a:t>
            </a:r>
            <a:endParaRPr lang="de-DE" sz="2400" b="0" dirty="0"/>
          </a:p>
          <a:p>
            <a:r>
              <a:rPr lang="de-DE" sz="2400" b="0" dirty="0" smtClean="0"/>
              <a:t>30 Stunden / Sophia Bergemann</a:t>
            </a:r>
            <a:endParaRPr lang="de-DE" sz="2400" b="0" dirty="0"/>
          </a:p>
          <a:p>
            <a:r>
              <a:rPr lang="de-DE" sz="2400" b="0" dirty="0" smtClean="0"/>
              <a:t>8,5 </a:t>
            </a:r>
            <a:r>
              <a:rPr lang="de-DE" sz="2400" b="0" dirty="0"/>
              <a:t>Stundenstelle für Täter-Opfer-Ausgleich und Diversionen </a:t>
            </a:r>
            <a:r>
              <a:rPr lang="de-DE" sz="2400" b="0" dirty="0" smtClean="0"/>
              <a:t>/ Karin Tettenborn</a:t>
            </a:r>
            <a:endParaRPr lang="de-DE" sz="2400" dirty="0"/>
          </a:p>
        </p:txBody>
      </p:sp>
    </p:spTree>
    <p:extLst>
      <p:ext uri="{BB962C8B-B14F-4D97-AF65-F5344CB8AC3E}">
        <p14:creationId xmlns:p14="http://schemas.microsoft.com/office/powerpoint/2010/main" xmlns="" val="850601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Drogenkontrollprogramm</a:t>
            </a:r>
            <a:endParaRPr lang="de-DE" dirty="0"/>
          </a:p>
        </p:txBody>
      </p:sp>
      <p:sp>
        <p:nvSpPr>
          <p:cNvPr id="3" name="Inhaltsplatzhalter 2"/>
          <p:cNvSpPr>
            <a:spLocks noGrp="1"/>
          </p:cNvSpPr>
          <p:nvPr>
            <p:ph sz="quarter" idx="1"/>
          </p:nvPr>
        </p:nvSpPr>
        <p:spPr/>
        <p:txBody>
          <a:bodyPr>
            <a:normAutofit fontScale="85000" lnSpcReduction="20000"/>
          </a:bodyPr>
          <a:lstStyle/>
          <a:p>
            <a:endParaRPr lang="de-DE" dirty="0"/>
          </a:p>
          <a:p>
            <a:r>
              <a:rPr lang="de-DE" dirty="0"/>
              <a:t>a</a:t>
            </a:r>
            <a:r>
              <a:rPr lang="de-DE" dirty="0" smtClean="0"/>
              <a:t>ls einziger Kreis in ganz S.-H.</a:t>
            </a:r>
          </a:p>
          <a:p>
            <a:r>
              <a:rPr lang="de-DE" dirty="0" smtClean="0"/>
              <a:t>Finanzierung durch den Verein für </a:t>
            </a:r>
            <a:r>
              <a:rPr lang="de-DE" dirty="0" err="1" smtClean="0"/>
              <a:t>Jugendstraffälligenhilfe</a:t>
            </a:r>
            <a:r>
              <a:rPr lang="de-DE" dirty="0" smtClean="0"/>
              <a:t> mit folgenden Ausgaben:</a:t>
            </a:r>
          </a:p>
          <a:p>
            <a:pPr marL="0" indent="0">
              <a:buNone/>
            </a:pPr>
            <a:r>
              <a:rPr lang="de-DE" b="1" dirty="0"/>
              <a:t>2011 : </a:t>
            </a:r>
            <a:endParaRPr lang="de-DE" dirty="0"/>
          </a:p>
          <a:p>
            <a:r>
              <a:rPr lang="de-DE" dirty="0"/>
              <a:t>- Drogenkontrollprogramm 8303,58€ </a:t>
            </a:r>
          </a:p>
          <a:p>
            <a:r>
              <a:rPr lang="de-DE" dirty="0"/>
              <a:t>- Soziale Trainingskurse 4435.50€ </a:t>
            </a:r>
          </a:p>
          <a:p>
            <a:endParaRPr lang="de-DE" dirty="0"/>
          </a:p>
          <a:p>
            <a:pPr marL="0" indent="0">
              <a:buNone/>
            </a:pPr>
            <a:r>
              <a:rPr lang="de-DE" b="1" dirty="0"/>
              <a:t>2012 : </a:t>
            </a:r>
            <a:endParaRPr lang="de-DE" dirty="0"/>
          </a:p>
          <a:p>
            <a:r>
              <a:rPr lang="de-DE" dirty="0"/>
              <a:t>- Drogenkontrollprogramm 7898,25€ </a:t>
            </a:r>
          </a:p>
          <a:p>
            <a:r>
              <a:rPr lang="de-DE" dirty="0"/>
              <a:t>- Soziale Trainingskurse 3091,27€ </a:t>
            </a:r>
          </a:p>
          <a:p>
            <a:endParaRPr lang="de-DE" dirty="0"/>
          </a:p>
          <a:p>
            <a:pPr marL="0" indent="0">
              <a:buNone/>
            </a:pPr>
            <a:r>
              <a:rPr lang="de-DE" b="1" dirty="0"/>
              <a:t>2013 : </a:t>
            </a:r>
            <a:endParaRPr lang="de-DE" dirty="0"/>
          </a:p>
          <a:p>
            <a:r>
              <a:rPr lang="de-DE" dirty="0"/>
              <a:t>- Drogenkontrollprogramme 6758,95€ </a:t>
            </a:r>
          </a:p>
          <a:p>
            <a:r>
              <a:rPr lang="de-DE" dirty="0"/>
              <a:t>- Soziale Trainingskurse 2366,00€ </a:t>
            </a:r>
          </a:p>
          <a:p>
            <a:endParaRPr lang="de-DE" dirty="0"/>
          </a:p>
        </p:txBody>
      </p:sp>
    </p:spTree>
    <p:extLst>
      <p:ext uri="{BB962C8B-B14F-4D97-AF65-F5344CB8AC3E}">
        <p14:creationId xmlns:p14="http://schemas.microsoft.com/office/powerpoint/2010/main" xmlns="" val="2954057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Intensivtäterliste</a:t>
            </a:r>
            <a:endParaRPr lang="de-DE" dirty="0"/>
          </a:p>
        </p:txBody>
      </p:sp>
      <p:sp>
        <p:nvSpPr>
          <p:cNvPr id="3" name="Inhaltsplatzhalter 2"/>
          <p:cNvSpPr>
            <a:spLocks noGrp="1"/>
          </p:cNvSpPr>
          <p:nvPr>
            <p:ph sz="quarter" idx="1"/>
          </p:nvPr>
        </p:nvSpPr>
        <p:spPr/>
        <p:txBody>
          <a:bodyPr>
            <a:normAutofit/>
          </a:bodyPr>
          <a:lstStyle/>
          <a:p>
            <a:endParaRPr lang="de-DE" dirty="0"/>
          </a:p>
          <a:p>
            <a:r>
              <a:rPr lang="de-DE" sz="2800" dirty="0"/>
              <a:t>s</a:t>
            </a:r>
            <a:r>
              <a:rPr lang="de-DE" sz="2800" dirty="0" smtClean="0"/>
              <a:t>eit Jahren konstante Zahlen mit 20 Tätern</a:t>
            </a:r>
          </a:p>
          <a:p>
            <a:r>
              <a:rPr lang="de-DE" sz="2800" dirty="0" smtClean="0"/>
              <a:t>ausschließlich männlich</a:t>
            </a:r>
          </a:p>
          <a:p>
            <a:r>
              <a:rPr lang="de-DE" sz="2800" dirty="0" smtClean="0"/>
              <a:t>30% Migrationshintergrund</a:t>
            </a:r>
          </a:p>
          <a:p>
            <a:r>
              <a:rPr lang="de-DE" sz="2800" dirty="0" smtClean="0"/>
              <a:t>Tendenz zu jüngeren Tätern und zu rascher Zugehörigkeit (innerhalb eines Jahres) zu der Tätergruppe</a:t>
            </a:r>
          </a:p>
          <a:p>
            <a:endParaRPr lang="de-DE" dirty="0"/>
          </a:p>
        </p:txBody>
      </p:sp>
    </p:spTree>
    <p:extLst>
      <p:ext uri="{BB962C8B-B14F-4D97-AF65-F5344CB8AC3E}">
        <p14:creationId xmlns:p14="http://schemas.microsoft.com/office/powerpoint/2010/main" xmlns="" val="2795540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Abschlussbetrachtung</a:t>
            </a:r>
            <a:endParaRPr lang="de-DE" dirty="0"/>
          </a:p>
        </p:txBody>
      </p:sp>
      <p:sp>
        <p:nvSpPr>
          <p:cNvPr id="3" name="Inhaltsplatzhalter 2"/>
          <p:cNvSpPr>
            <a:spLocks noGrp="1"/>
          </p:cNvSpPr>
          <p:nvPr>
            <p:ph sz="quarter" idx="1"/>
          </p:nvPr>
        </p:nvSpPr>
        <p:spPr/>
        <p:txBody>
          <a:bodyPr>
            <a:normAutofit fontScale="92500" lnSpcReduction="20000"/>
          </a:bodyPr>
          <a:lstStyle/>
          <a:p>
            <a:endParaRPr lang="de-DE" dirty="0"/>
          </a:p>
          <a:p>
            <a:r>
              <a:rPr lang="de-DE" sz="2800" dirty="0" smtClean="0"/>
              <a:t>Konzentration von Taten aus dem Drogen- und Beschaffungsbereich Förderrandbereich und in der Stadt Preetz aufgrund der (verkehrsbedingten) Nähe zur Stadt Kiel</a:t>
            </a:r>
          </a:p>
          <a:p>
            <a:r>
              <a:rPr lang="de-DE" sz="2800" dirty="0" smtClean="0"/>
              <a:t>Tendenz zu brutaleren Köperverletzungsdelikten</a:t>
            </a:r>
          </a:p>
          <a:p>
            <a:r>
              <a:rPr lang="de-DE" sz="2800" dirty="0" smtClean="0"/>
              <a:t>Jugendliche mit hoher Bildungsproblematik sind auch einen Großteil der Täter </a:t>
            </a:r>
          </a:p>
          <a:p>
            <a:r>
              <a:rPr lang="de-DE" sz="2800" dirty="0" smtClean="0"/>
              <a:t>Nur die intensive Kooperation zwischen den Netzwerkpartnern stellt ein angemessenes Mittel dar, um den Problemlagen zu begegnen</a:t>
            </a:r>
          </a:p>
          <a:p>
            <a:endParaRPr lang="de-DE" dirty="0"/>
          </a:p>
        </p:txBody>
      </p:sp>
    </p:spTree>
    <p:extLst>
      <p:ext uri="{BB962C8B-B14F-4D97-AF65-F5344CB8AC3E}">
        <p14:creationId xmlns:p14="http://schemas.microsoft.com/office/powerpoint/2010/main" xmlns="" val="716289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412776"/>
            <a:ext cx="6172200" cy="3096344"/>
          </a:xfrm>
        </p:spPr>
        <p:txBody>
          <a:bodyPr>
            <a:normAutofit/>
          </a:bodyPr>
          <a:lstStyle/>
          <a:p>
            <a:r>
              <a:rPr lang="de-DE" sz="4800" dirty="0" smtClean="0"/>
              <a:t>In </a:t>
            </a:r>
            <a:r>
              <a:rPr lang="de-DE" sz="4800" smtClean="0"/>
              <a:t>diesem Sinne</a:t>
            </a:r>
            <a:br>
              <a:rPr lang="de-DE" sz="4800" smtClean="0"/>
            </a:br>
            <a:r>
              <a:rPr lang="de-DE" sz="4800" smtClean="0"/>
              <a:t>           auf </a:t>
            </a:r>
            <a:br>
              <a:rPr lang="de-DE" sz="4800" smtClean="0"/>
            </a:br>
            <a:r>
              <a:rPr lang="de-DE" sz="4800"/>
              <a:t> </a:t>
            </a:r>
            <a:r>
              <a:rPr lang="de-DE" sz="4800" smtClean="0"/>
              <a:t>         gute </a:t>
            </a:r>
            <a:r>
              <a:rPr lang="de-DE" sz="4800" dirty="0" smtClean="0"/>
              <a:t>Zusammenarbeit!</a:t>
            </a:r>
            <a:endParaRPr lang="de-DE" sz="4800" dirty="0"/>
          </a:p>
        </p:txBody>
      </p:sp>
    </p:spTree>
    <p:extLst>
      <p:ext uri="{BB962C8B-B14F-4D97-AF65-F5344CB8AC3E}">
        <p14:creationId xmlns:p14="http://schemas.microsoft.com/office/powerpoint/2010/main" xmlns="" val="304584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u="sng" dirty="0" smtClean="0"/>
              <a:t>Zugangsmöglichkeiten</a:t>
            </a:r>
            <a:endParaRPr lang="de-DE" u="sng" dirty="0"/>
          </a:p>
        </p:txBody>
      </p:sp>
      <p:sp>
        <p:nvSpPr>
          <p:cNvPr id="3" name="Untertitel 2"/>
          <p:cNvSpPr>
            <a:spLocks noGrp="1"/>
          </p:cNvSpPr>
          <p:nvPr>
            <p:ph type="subTitle" idx="1"/>
          </p:nvPr>
        </p:nvSpPr>
        <p:spPr>
          <a:xfrm>
            <a:off x="2286000" y="2204864"/>
            <a:ext cx="6172200" cy="4170058"/>
          </a:xfrm>
        </p:spPr>
        <p:txBody>
          <a:bodyPr>
            <a:normAutofit fontScale="85000" lnSpcReduction="10000"/>
          </a:bodyPr>
          <a:lstStyle/>
          <a:p>
            <a:endParaRPr lang="de-DE" b="0" dirty="0"/>
          </a:p>
          <a:p>
            <a:endParaRPr lang="de-DE" sz="2400" b="0" dirty="0"/>
          </a:p>
          <a:p>
            <a:r>
              <a:rPr lang="de-DE" sz="2400" b="0" dirty="0" smtClean="0"/>
              <a:t>Die</a:t>
            </a:r>
            <a:r>
              <a:rPr lang="de-DE" sz="2400" u="sng" dirty="0" smtClean="0"/>
              <a:t> </a:t>
            </a:r>
            <a:r>
              <a:rPr lang="de-DE" sz="2400" u="sng" dirty="0"/>
              <a:t>JGH </a:t>
            </a:r>
            <a:r>
              <a:rPr lang="de-DE" sz="2400" b="0" dirty="0"/>
              <a:t>wird in der Regel bei </a:t>
            </a:r>
            <a:r>
              <a:rPr lang="de-DE" sz="2400" b="0" dirty="0" smtClean="0"/>
              <a:t>allen</a:t>
            </a:r>
          </a:p>
          <a:p>
            <a:r>
              <a:rPr lang="de-DE" sz="2400" b="0" dirty="0" smtClean="0"/>
              <a:t> </a:t>
            </a:r>
            <a:r>
              <a:rPr lang="de-DE" sz="2400" dirty="0"/>
              <a:t>schwereren Straftaten oder bei Serientätern schon im Ermittlungsprozess direkt durch die örtlichen Polizeidienststellen und Kripo informiert </a:t>
            </a:r>
            <a:endParaRPr lang="de-DE" sz="2400" dirty="0" smtClean="0"/>
          </a:p>
          <a:p>
            <a:r>
              <a:rPr lang="de-DE" sz="2400" b="0" dirty="0" smtClean="0"/>
              <a:t>und </a:t>
            </a:r>
            <a:r>
              <a:rPr lang="de-DE" sz="2400" b="0" dirty="0"/>
              <a:t>z.T. um Rat und Einschätzung der Täter gebeten, von der Staatsanwaltschaft in diversen Fällen um Einschätzung zur Anklageerhebung gefragt und von den Gerichten in Zweifelsfällen um Stellungnahme zur Notwendigkeit von Hauptverhandlungen bei einzelnen Tätern konsultiert. </a:t>
            </a:r>
            <a:endParaRPr lang="de-DE" sz="2400" dirty="0"/>
          </a:p>
        </p:txBody>
      </p:sp>
    </p:spTree>
    <p:extLst>
      <p:ext uri="{BB962C8B-B14F-4D97-AF65-F5344CB8AC3E}">
        <p14:creationId xmlns:p14="http://schemas.microsoft.com/office/powerpoint/2010/main" xmlns="" val="376916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dirty="0" smtClean="0"/>
              <a:t>Erster Kontakt zum Täter</a:t>
            </a:r>
            <a:endParaRPr lang="de-DE" dirty="0"/>
          </a:p>
        </p:txBody>
      </p:sp>
      <p:sp>
        <p:nvSpPr>
          <p:cNvPr id="3" name="Untertitel 2"/>
          <p:cNvSpPr>
            <a:spLocks noGrp="1"/>
          </p:cNvSpPr>
          <p:nvPr>
            <p:ph type="subTitle" idx="1"/>
          </p:nvPr>
        </p:nvSpPr>
        <p:spPr>
          <a:xfrm>
            <a:off x="2286000" y="2204864"/>
            <a:ext cx="6172200" cy="4170058"/>
          </a:xfrm>
        </p:spPr>
        <p:txBody>
          <a:bodyPr>
            <a:normAutofit/>
          </a:bodyPr>
          <a:lstStyle/>
          <a:p>
            <a:endParaRPr lang="de-DE" b="0" dirty="0"/>
          </a:p>
          <a:p>
            <a:endParaRPr lang="de-DE" sz="2400" b="0" dirty="0"/>
          </a:p>
          <a:p>
            <a:r>
              <a:rPr lang="de-DE" sz="2400" b="0" dirty="0"/>
              <a:t>Darauf folgt in der Regel der erste bzw. in </a:t>
            </a:r>
            <a:r>
              <a:rPr lang="de-DE" sz="2400" dirty="0"/>
              <a:t>Wiederholungsfällen der weitere Hausbesuch zur Exploration des Lebensumfeldes </a:t>
            </a:r>
            <a:r>
              <a:rPr lang="de-DE" sz="2400" b="0" dirty="0"/>
              <a:t>und zur </a:t>
            </a:r>
            <a:r>
              <a:rPr lang="de-DE" sz="2400" dirty="0"/>
              <a:t>Persönlichkeitsentwicklung</a:t>
            </a:r>
            <a:r>
              <a:rPr lang="de-DE" sz="2400" b="0" dirty="0"/>
              <a:t> des / der potentiellen Täters/in, die die Grundlage für den schriftlichen Bericht für das Gericht darstellt. </a:t>
            </a:r>
            <a:endParaRPr lang="de-DE" sz="2400" dirty="0"/>
          </a:p>
        </p:txBody>
      </p:sp>
    </p:spTree>
    <p:extLst>
      <p:ext uri="{BB962C8B-B14F-4D97-AF65-F5344CB8AC3E}">
        <p14:creationId xmlns:p14="http://schemas.microsoft.com/office/powerpoint/2010/main" xmlns="" val="200190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u="sng" dirty="0" smtClean="0"/>
              <a:t>Mündliche Berichtserstattung in der Verhandlung</a:t>
            </a:r>
            <a:endParaRPr lang="de-DE" u="sng" dirty="0"/>
          </a:p>
        </p:txBody>
      </p:sp>
      <p:sp>
        <p:nvSpPr>
          <p:cNvPr id="3" name="Untertitel 2"/>
          <p:cNvSpPr>
            <a:spLocks noGrp="1"/>
          </p:cNvSpPr>
          <p:nvPr>
            <p:ph type="subTitle" idx="1"/>
          </p:nvPr>
        </p:nvSpPr>
        <p:spPr>
          <a:xfrm>
            <a:off x="2286000" y="2204864"/>
            <a:ext cx="6172200" cy="4170058"/>
          </a:xfrm>
        </p:spPr>
        <p:txBody>
          <a:bodyPr>
            <a:normAutofit/>
          </a:bodyPr>
          <a:lstStyle/>
          <a:p>
            <a:endParaRPr lang="de-DE" b="0" dirty="0"/>
          </a:p>
          <a:p>
            <a:endParaRPr lang="de-DE" sz="2400" b="0" dirty="0"/>
          </a:p>
          <a:p>
            <a:r>
              <a:rPr lang="de-DE" sz="2400" b="0" dirty="0"/>
              <a:t>Der wichtigste Teil der JGH Arbeit mit dem mündlichen JGH Bericht und dem JGH Ahndungsvorschlag in der Hauptverhandlung erfolgen dann nach der Beweisaufnahme im Gerichtssaal. </a:t>
            </a:r>
            <a:endParaRPr lang="de-DE" sz="2400" dirty="0"/>
          </a:p>
        </p:txBody>
      </p:sp>
    </p:spTree>
    <p:extLst>
      <p:ext uri="{BB962C8B-B14F-4D97-AF65-F5344CB8AC3E}">
        <p14:creationId xmlns:p14="http://schemas.microsoft.com/office/powerpoint/2010/main" xmlns="" val="214359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u="sng" dirty="0" smtClean="0"/>
              <a:t>Vorteile der mündlichen Berichterstattung</a:t>
            </a:r>
            <a:endParaRPr lang="de-DE" u="sng" dirty="0"/>
          </a:p>
        </p:txBody>
      </p:sp>
      <p:sp>
        <p:nvSpPr>
          <p:cNvPr id="3" name="Untertitel 2"/>
          <p:cNvSpPr>
            <a:spLocks noGrp="1"/>
          </p:cNvSpPr>
          <p:nvPr>
            <p:ph type="subTitle" idx="1"/>
          </p:nvPr>
        </p:nvSpPr>
        <p:spPr>
          <a:xfrm>
            <a:off x="2286000" y="2204864"/>
            <a:ext cx="6172200" cy="4170058"/>
          </a:xfrm>
        </p:spPr>
        <p:txBody>
          <a:bodyPr>
            <a:normAutofit lnSpcReduction="10000"/>
          </a:bodyPr>
          <a:lstStyle/>
          <a:p>
            <a:endParaRPr lang="de-DE" b="0" dirty="0"/>
          </a:p>
          <a:p>
            <a:endParaRPr lang="de-DE" sz="2400" b="0" dirty="0"/>
          </a:p>
          <a:p>
            <a:r>
              <a:rPr lang="de-DE" sz="2400" b="0" dirty="0"/>
              <a:t>Es zeigt sich eindeutig immer wieder, dass die Beweisaufnahme im Gericht mit Zeugenaussagen, Fragen von Gericht, Staatsanwälten, Anwälten und ggf. der JGH sowie mit den Einlassungen und den Reaktionen der Angeklagten erst den essentiellsten Teil des Verfahrens bilden, und </a:t>
            </a:r>
            <a:r>
              <a:rPr lang="de-DE" sz="2400" dirty="0"/>
              <a:t>so auch erst die endgültige Einschätzung für den JGH Vorschlag bei Gericht ergeben können. </a:t>
            </a:r>
          </a:p>
        </p:txBody>
      </p:sp>
    </p:spTree>
    <p:extLst>
      <p:ext uri="{BB962C8B-B14F-4D97-AF65-F5344CB8AC3E}">
        <p14:creationId xmlns:p14="http://schemas.microsoft.com/office/powerpoint/2010/main" xmlns="" val="171995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51720" y="188640"/>
            <a:ext cx="6172200" cy="1894362"/>
          </a:xfrm>
        </p:spPr>
        <p:txBody>
          <a:bodyPr/>
          <a:lstStyle/>
          <a:p>
            <a:r>
              <a:rPr lang="de-DE" u="sng" dirty="0" smtClean="0"/>
              <a:t>Unabdingbarkeit der Zusammenarbeit zwischen Gericht und JGH</a:t>
            </a:r>
            <a:endParaRPr lang="de-DE" u="sng" dirty="0"/>
          </a:p>
        </p:txBody>
      </p:sp>
      <p:sp>
        <p:nvSpPr>
          <p:cNvPr id="3" name="Untertitel 2"/>
          <p:cNvSpPr>
            <a:spLocks noGrp="1"/>
          </p:cNvSpPr>
          <p:nvPr>
            <p:ph type="subTitle" idx="1"/>
          </p:nvPr>
        </p:nvSpPr>
        <p:spPr>
          <a:xfrm>
            <a:off x="2286000" y="2204864"/>
            <a:ext cx="6172200" cy="4170058"/>
          </a:xfrm>
        </p:spPr>
        <p:txBody>
          <a:bodyPr>
            <a:normAutofit lnSpcReduction="10000"/>
          </a:bodyPr>
          <a:lstStyle/>
          <a:p>
            <a:r>
              <a:rPr lang="de-DE" sz="2000" b="0" dirty="0"/>
              <a:t>Es ist zweifellos festzustellen, dass potentiell </a:t>
            </a:r>
            <a:r>
              <a:rPr lang="de-DE" sz="2000" dirty="0"/>
              <a:t>ohne die ermittelten JGH Vorkenntnisse in der </a:t>
            </a:r>
            <a:r>
              <a:rPr lang="de-DE" sz="2000" dirty="0" err="1" smtClean="0"/>
              <a:t>Persönlichkeits</a:t>
            </a:r>
            <a:r>
              <a:rPr lang="de-DE" sz="2000" dirty="0" smtClean="0"/>
              <a:t>– </a:t>
            </a:r>
            <a:r>
              <a:rPr lang="de-DE" sz="2000" dirty="0"/>
              <a:t>und </a:t>
            </a:r>
            <a:r>
              <a:rPr lang="de-DE" sz="2000" dirty="0" err="1"/>
              <a:t>Umfeldexploration</a:t>
            </a:r>
            <a:r>
              <a:rPr lang="de-DE" sz="2000" dirty="0"/>
              <a:t> immer wieder falsche Einschätzungen und z.T. sogar Fehlurteile stattfinden würden</a:t>
            </a:r>
            <a:r>
              <a:rPr lang="de-DE" sz="2000" b="0" dirty="0"/>
              <a:t>, was dem</a:t>
            </a:r>
            <a:r>
              <a:rPr lang="de-DE" sz="2000" u="sng" dirty="0"/>
              <a:t> Jugendstrafrecht</a:t>
            </a:r>
            <a:r>
              <a:rPr lang="de-DE" sz="2000" b="0" dirty="0"/>
              <a:t> als </a:t>
            </a:r>
            <a:r>
              <a:rPr lang="de-DE" sz="2000" u="sng" dirty="0"/>
              <a:t>Erziehungsstrafrecht</a:t>
            </a:r>
            <a:r>
              <a:rPr lang="de-DE" sz="2000" b="0" dirty="0"/>
              <a:t> diametral widersprechen würde. </a:t>
            </a:r>
          </a:p>
          <a:p>
            <a:r>
              <a:rPr lang="de-DE" sz="2000" b="0" dirty="0"/>
              <a:t>Die </a:t>
            </a:r>
            <a:r>
              <a:rPr lang="de-DE" sz="2000" u="sng" dirty="0"/>
              <a:t>oft letzte Chance zur Erziehung </a:t>
            </a:r>
            <a:r>
              <a:rPr lang="de-DE" sz="2000" u="sng" dirty="0" smtClean="0"/>
              <a:t>und Umkehr von </a:t>
            </a:r>
            <a:r>
              <a:rPr lang="de-DE" sz="2000" u="sng" dirty="0"/>
              <a:t>Jugendlichen und Heranwachsenden </a:t>
            </a:r>
            <a:r>
              <a:rPr lang="de-DE" sz="2000" b="0" dirty="0"/>
              <a:t>durch die breit angelegten Möglichkeiten des Jugendgerichtsgesetzes darf </a:t>
            </a:r>
            <a:r>
              <a:rPr lang="de-DE" sz="2000" b="0" dirty="0" err="1" smtClean="0"/>
              <a:t>imSinne</a:t>
            </a:r>
            <a:r>
              <a:rPr lang="de-DE" sz="2000" b="0" dirty="0" smtClean="0"/>
              <a:t> der jungen </a:t>
            </a:r>
            <a:r>
              <a:rPr lang="de-DE" sz="2000" b="0" dirty="0" err="1" smtClean="0"/>
              <a:t>TäterInnen</a:t>
            </a:r>
            <a:r>
              <a:rPr lang="de-DE" sz="2000" b="0" dirty="0" smtClean="0"/>
              <a:t> nicht </a:t>
            </a:r>
            <a:r>
              <a:rPr lang="de-DE" sz="2000" b="0" dirty="0"/>
              <a:t>vertan werden. </a:t>
            </a:r>
            <a:endParaRPr lang="de-DE" sz="2000" dirty="0"/>
          </a:p>
        </p:txBody>
      </p:sp>
    </p:spTree>
    <p:extLst>
      <p:ext uri="{BB962C8B-B14F-4D97-AF65-F5344CB8AC3E}">
        <p14:creationId xmlns:p14="http://schemas.microsoft.com/office/powerpoint/2010/main" xmlns="" val="42951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u="sng" dirty="0" smtClean="0"/>
              <a:t>Bausteine der JGH Arbeit im Kreis Plön</a:t>
            </a:r>
            <a:br>
              <a:rPr lang="de-DE" sz="2400" b="1" u="sng" dirty="0" smtClean="0"/>
            </a:br>
            <a:r>
              <a:rPr lang="de-DE" sz="2400" b="1" u="sng" dirty="0" smtClean="0"/>
              <a:t>bei Suchtproblemen der Klienten</a:t>
            </a:r>
            <a:endParaRPr lang="de-DE" sz="2400" b="1" u="sng" dirty="0"/>
          </a:p>
        </p:txBody>
      </p:sp>
      <p:sp>
        <p:nvSpPr>
          <p:cNvPr id="3" name="Inhaltsplatzhalter 2"/>
          <p:cNvSpPr>
            <a:spLocks noGrp="1"/>
          </p:cNvSpPr>
          <p:nvPr>
            <p:ph sz="quarter" idx="1"/>
          </p:nvPr>
        </p:nvSpPr>
        <p:spPr/>
        <p:txBody>
          <a:bodyPr>
            <a:normAutofit fontScale="92500" lnSpcReduction="10000"/>
          </a:bodyPr>
          <a:lstStyle/>
          <a:p>
            <a:r>
              <a:rPr lang="de-DE" b="1" u="sng" dirty="0" smtClean="0"/>
              <a:t>JGH Exploration </a:t>
            </a:r>
            <a:r>
              <a:rPr lang="de-DE" dirty="0" smtClean="0"/>
              <a:t>bei Klienten (18-21Jahren)            incl. Eltern bei Minderjährigen 14-18 Jahren vor den Gerichtsverfahren</a:t>
            </a:r>
          </a:p>
          <a:p>
            <a:r>
              <a:rPr lang="de-DE" b="1" u="sng" dirty="0" smtClean="0"/>
              <a:t>Bei Drogen und Alkoholproblematik </a:t>
            </a:r>
            <a:r>
              <a:rPr lang="de-DE" dirty="0"/>
              <a:t>p</a:t>
            </a:r>
            <a:r>
              <a:rPr lang="de-DE" dirty="0" smtClean="0"/>
              <a:t>er Urteil oder </a:t>
            </a:r>
            <a:r>
              <a:rPr lang="de-DE" dirty="0" err="1" smtClean="0"/>
              <a:t>Gerichtsbeschluß</a:t>
            </a:r>
            <a:r>
              <a:rPr lang="de-DE" dirty="0" smtClean="0"/>
              <a:t> </a:t>
            </a:r>
            <a:r>
              <a:rPr lang="de-DE" b="1" dirty="0" smtClean="0"/>
              <a:t>folgende Maßnahmen</a:t>
            </a:r>
            <a:r>
              <a:rPr lang="de-DE" dirty="0" smtClean="0"/>
              <a:t>:</a:t>
            </a:r>
          </a:p>
          <a:p>
            <a:r>
              <a:rPr lang="de-DE" dirty="0" smtClean="0"/>
              <a:t>A: </a:t>
            </a:r>
            <a:r>
              <a:rPr lang="de-DE" b="1" u="sng" dirty="0" smtClean="0"/>
              <a:t>6 Monate </a:t>
            </a:r>
            <a:r>
              <a:rPr lang="de-DE" dirty="0" smtClean="0"/>
              <a:t>wöchentlicher </a:t>
            </a:r>
            <a:r>
              <a:rPr lang="de-DE" b="1" dirty="0" smtClean="0"/>
              <a:t>Nachweis</a:t>
            </a:r>
            <a:r>
              <a:rPr lang="de-DE" dirty="0" smtClean="0"/>
              <a:t> von </a:t>
            </a:r>
            <a:r>
              <a:rPr lang="de-DE" b="1" u="sng" dirty="0" smtClean="0"/>
              <a:t>Drogenfreiheit</a:t>
            </a:r>
          </a:p>
          <a:p>
            <a:r>
              <a:rPr lang="de-DE" dirty="0" smtClean="0"/>
              <a:t>B: </a:t>
            </a:r>
            <a:r>
              <a:rPr lang="de-DE" b="1" u="sng" dirty="0" smtClean="0"/>
              <a:t>Sozialer Trainingskurs </a:t>
            </a:r>
            <a:r>
              <a:rPr lang="de-DE" dirty="0" smtClean="0"/>
              <a:t>Drogen und Alkohol</a:t>
            </a:r>
          </a:p>
          <a:p>
            <a:r>
              <a:rPr lang="de-DE" dirty="0" smtClean="0"/>
              <a:t>C: </a:t>
            </a:r>
            <a:r>
              <a:rPr lang="de-DE" dirty="0" err="1" smtClean="0"/>
              <a:t>Evt</a:t>
            </a:r>
            <a:r>
              <a:rPr lang="de-DE" dirty="0" smtClean="0"/>
              <a:t>. </a:t>
            </a:r>
            <a:r>
              <a:rPr lang="de-DE" b="1" u="sng" dirty="0" smtClean="0"/>
              <a:t>Richterliche Weisung Therapie</a:t>
            </a:r>
          </a:p>
          <a:p>
            <a:r>
              <a:rPr lang="de-DE" dirty="0" smtClean="0"/>
              <a:t>D: Bei </a:t>
            </a:r>
            <a:r>
              <a:rPr lang="de-DE" dirty="0" err="1" smtClean="0"/>
              <a:t>evt</a:t>
            </a:r>
            <a:r>
              <a:rPr lang="de-DE" b="1" dirty="0" smtClean="0"/>
              <a:t>. Schulabsentismus und Schulproblem </a:t>
            </a:r>
            <a:r>
              <a:rPr lang="de-DE" dirty="0" smtClean="0"/>
              <a:t>richterliche </a:t>
            </a:r>
            <a:r>
              <a:rPr lang="de-DE" b="1" dirty="0" smtClean="0"/>
              <a:t>Schulweisung</a:t>
            </a:r>
          </a:p>
          <a:p>
            <a:r>
              <a:rPr lang="de-DE" dirty="0" smtClean="0"/>
              <a:t>E: </a:t>
            </a:r>
            <a:r>
              <a:rPr lang="de-DE" b="1" dirty="0" smtClean="0"/>
              <a:t>Bei Nichteinhaltung o.g. Gerichtsweisungen </a:t>
            </a:r>
            <a:r>
              <a:rPr lang="de-DE" dirty="0" smtClean="0"/>
              <a:t>bis zu 4 Wochen </a:t>
            </a:r>
            <a:r>
              <a:rPr lang="de-DE" b="1" dirty="0" err="1" smtClean="0"/>
              <a:t>Ungehorsamsarrest</a:t>
            </a:r>
            <a:endParaRPr lang="de-DE" b="1" dirty="0"/>
          </a:p>
        </p:txBody>
      </p:sp>
    </p:spTree>
    <p:extLst>
      <p:ext uri="{BB962C8B-B14F-4D97-AF65-F5344CB8AC3E}">
        <p14:creationId xmlns:p14="http://schemas.microsoft.com/office/powerpoint/2010/main" xmlns="" val="220722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Zahlen zur Jugendgerichtsbarkeit</a:t>
            </a:r>
            <a:endParaRPr lang="de-DE" dirty="0"/>
          </a:p>
        </p:txBody>
      </p:sp>
      <p:sp>
        <p:nvSpPr>
          <p:cNvPr id="3" name="Inhaltsplatzhalter 2"/>
          <p:cNvSpPr>
            <a:spLocks noGrp="1"/>
          </p:cNvSpPr>
          <p:nvPr>
            <p:ph sz="quarter" idx="1"/>
          </p:nvPr>
        </p:nvSpPr>
        <p:spPr/>
        <p:txBody>
          <a:bodyPr>
            <a:normAutofit fontScale="92500"/>
          </a:bodyPr>
          <a:lstStyle/>
          <a:p>
            <a:r>
              <a:rPr lang="de-DE" dirty="0" smtClean="0"/>
              <a:t>Anzahl der Straftaten im Kreis Plön wie auch bundes- und landesweit fallend</a:t>
            </a:r>
          </a:p>
          <a:p>
            <a:r>
              <a:rPr lang="de-DE" dirty="0" smtClean="0"/>
              <a:t>Gleichzeitig Zunahme der Gewaltintensität bei Körperverletzungen und Abnahme der (pädagogischen) Erreichbarkeit der Täter</a:t>
            </a:r>
          </a:p>
          <a:p>
            <a:r>
              <a:rPr lang="de-DE" dirty="0" smtClean="0"/>
              <a:t>Die Anti-Gewalt-Trainings sind daher ein wichtiger Bestandteil, um angemessen mit den Tätern umgehen zu können</a:t>
            </a:r>
          </a:p>
          <a:p>
            <a:r>
              <a:rPr lang="de-DE" dirty="0"/>
              <a:t>V</a:t>
            </a:r>
            <a:r>
              <a:rPr lang="de-DE" dirty="0" smtClean="0"/>
              <a:t>iele </a:t>
            </a:r>
            <a:r>
              <a:rPr lang="de-DE" dirty="0"/>
              <a:t>Täter mit besonders schwierigen Täterprofilen </a:t>
            </a:r>
            <a:r>
              <a:rPr lang="de-DE" dirty="0" smtClean="0"/>
              <a:t>stammen aus </a:t>
            </a:r>
            <a:r>
              <a:rPr lang="de-DE" dirty="0"/>
              <a:t>Familien mit alleinerziehenden Elternteilen oder </a:t>
            </a:r>
            <a:r>
              <a:rPr lang="de-DE" dirty="0" err="1" smtClean="0"/>
              <a:t>Patchworkfamilien</a:t>
            </a:r>
            <a:endParaRPr lang="de-DE" dirty="0" smtClean="0"/>
          </a:p>
          <a:p>
            <a:r>
              <a:rPr lang="de-DE" dirty="0" smtClean="0"/>
              <a:t>in </a:t>
            </a:r>
            <a:r>
              <a:rPr lang="de-DE" dirty="0"/>
              <a:t>der aktuellen Intensivtäterliste 2014 der Kripo sind es </a:t>
            </a:r>
            <a:r>
              <a:rPr lang="de-DE" dirty="0" smtClean="0"/>
              <a:t>über </a:t>
            </a:r>
            <a:r>
              <a:rPr lang="de-DE" dirty="0"/>
              <a:t>80</a:t>
            </a:r>
            <a:r>
              <a:rPr lang="de-DE" dirty="0" smtClean="0"/>
              <a:t>%</a:t>
            </a:r>
          </a:p>
        </p:txBody>
      </p:sp>
    </p:spTree>
    <p:extLst>
      <p:ext uri="{BB962C8B-B14F-4D97-AF65-F5344CB8AC3E}">
        <p14:creationId xmlns:p14="http://schemas.microsoft.com/office/powerpoint/2010/main" xmlns="" val="2821861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1135</Words>
  <Application>Microsoft Office PowerPoint</Application>
  <PresentationFormat>Bildschirmpräsentation (4:3)</PresentationFormat>
  <Paragraphs>152</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Nereus</vt:lpstr>
      <vt:lpstr>Die Jugendgerichtshilfe JGH im Kreis Plön  -   Informationen und Daten</vt:lpstr>
      <vt:lpstr>personelle Besetzung</vt:lpstr>
      <vt:lpstr>Zugangsmöglichkeiten</vt:lpstr>
      <vt:lpstr>Erster Kontakt zum Täter</vt:lpstr>
      <vt:lpstr>Mündliche Berichtserstattung in der Verhandlung</vt:lpstr>
      <vt:lpstr>Vorteile der mündlichen Berichterstattung</vt:lpstr>
      <vt:lpstr>Unabdingbarkeit der Zusammenarbeit zwischen Gericht und JGH</vt:lpstr>
      <vt:lpstr>Bausteine der JGH Arbeit im Kreis Plön bei Suchtproblemen der Klienten</vt:lpstr>
      <vt:lpstr>Zahlen zur Jugendgerichtsbarkeit</vt:lpstr>
      <vt:lpstr>Straftaten 2011 : Gesamt : 778 </vt:lpstr>
      <vt:lpstr>Straftaten 2012 : Gesamt : 608 </vt:lpstr>
      <vt:lpstr>Straftaten 2013 : Gesamt : 542 </vt:lpstr>
      <vt:lpstr>Netzwerkpartner - Justiz und Polizei</vt:lpstr>
      <vt:lpstr>Pädagogische und therapeutische Netzwerkpartner</vt:lpstr>
      <vt:lpstr>Zusätzliche pädagogische Arbeit mit Klienten  incl. Täter – Opfer – Ausgleich, Diversionen </vt:lpstr>
      <vt:lpstr>Täter-Opfer-Ausgleich</vt:lpstr>
      <vt:lpstr>Zusammenarbeit mit den Gerichten</vt:lpstr>
      <vt:lpstr>Zusammenarbeit mit den JVA´s und den Arrestanstalten</vt:lpstr>
      <vt:lpstr>Soziale Trainingskurse</vt:lpstr>
      <vt:lpstr>Drogenkontrollprogramm</vt:lpstr>
      <vt:lpstr>Intensivtäterliste</vt:lpstr>
      <vt:lpstr>Abschlussbetrachtung</vt:lpstr>
      <vt:lpstr>In diesem Sinne            auf            gute Zusammenarbeit!</vt:lpstr>
    </vt:vector>
  </TitlesOfParts>
  <Company>Kreisverwaltung Ploen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Jugendgerichtshilfe im Kreis Plön</dc:title>
  <dc:creator>Bischoff, Knut</dc:creator>
  <cp:lastModifiedBy>AG</cp:lastModifiedBy>
  <cp:revision>14</cp:revision>
  <dcterms:created xsi:type="dcterms:W3CDTF">2015-01-28T11:07:45Z</dcterms:created>
  <dcterms:modified xsi:type="dcterms:W3CDTF">2017-03-27T16:33:01Z</dcterms:modified>
</cp:coreProperties>
</file>