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60" r:id="rId4"/>
    <p:sldId id="280" r:id="rId5"/>
    <p:sldId id="261" r:id="rId6"/>
    <p:sldId id="258" r:id="rId7"/>
    <p:sldId id="262" r:id="rId8"/>
    <p:sldId id="265" r:id="rId9"/>
    <p:sldId id="273" r:id="rId10"/>
    <p:sldId id="268" r:id="rId11"/>
    <p:sldId id="282" r:id="rId12"/>
    <p:sldId id="274" r:id="rId13"/>
    <p:sldId id="270" r:id="rId14"/>
    <p:sldId id="277" r:id="rId15"/>
    <p:sldId id="276" r:id="rId16"/>
    <p:sldId id="271" r:id="rId17"/>
    <p:sldId id="278" r:id="rId18"/>
    <p:sldId id="275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591B7C-F4E5-47C3-B8EC-C08D37448E5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3E03C5A-C808-44B8-A7F8-2665B57EF1F1}">
      <dgm:prSet phldrT="[Text]" custT="1"/>
      <dgm:spPr>
        <a:ln>
          <a:solidFill>
            <a:srgbClr val="FFFF00"/>
          </a:solidFill>
        </a:ln>
      </dgm:spPr>
      <dgm:t>
        <a:bodyPr/>
        <a:lstStyle/>
        <a:p>
          <a:r>
            <a:rPr lang="de-DE" sz="1800" dirty="0" smtClean="0"/>
            <a:t>Indizierte Prävention</a:t>
          </a:r>
          <a:endParaRPr lang="de-DE" sz="1800" dirty="0"/>
        </a:p>
      </dgm:t>
    </dgm:pt>
    <dgm:pt modelId="{45DAAF96-3622-4E65-946B-FFDEAA927D10}" type="parTrans" cxnId="{5E107EBD-1A79-4E74-87BD-399F3FF0C813}">
      <dgm:prSet/>
      <dgm:spPr/>
      <dgm:t>
        <a:bodyPr/>
        <a:lstStyle/>
        <a:p>
          <a:endParaRPr lang="de-DE"/>
        </a:p>
      </dgm:t>
    </dgm:pt>
    <dgm:pt modelId="{6A481B1D-95AB-462D-8424-566F8152024A}" type="sibTrans" cxnId="{5E107EBD-1A79-4E74-87BD-399F3FF0C813}">
      <dgm:prSet/>
      <dgm:spPr/>
      <dgm:t>
        <a:bodyPr/>
        <a:lstStyle/>
        <a:p>
          <a:endParaRPr lang="de-DE"/>
        </a:p>
      </dgm:t>
    </dgm:pt>
    <dgm:pt modelId="{7386EE94-A5E4-41AB-90FA-B206947E8D5B}">
      <dgm:prSet phldrT="[Text]" custT="1"/>
      <dgm:spPr>
        <a:ln>
          <a:solidFill>
            <a:srgbClr val="FFFF00"/>
          </a:solidFill>
        </a:ln>
      </dgm:spPr>
      <dgm:t>
        <a:bodyPr/>
        <a:lstStyle/>
        <a:p>
          <a:r>
            <a:rPr lang="de-DE" sz="1800" dirty="0" smtClean="0"/>
            <a:t>Selektive Prävention</a:t>
          </a:r>
          <a:endParaRPr lang="de-DE" sz="1800" dirty="0"/>
        </a:p>
      </dgm:t>
    </dgm:pt>
    <dgm:pt modelId="{3A348331-BA70-47BB-9415-D288F7523ADF}" type="parTrans" cxnId="{3D8D876A-1DBE-42BB-B873-8EAF19074202}">
      <dgm:prSet/>
      <dgm:spPr/>
      <dgm:t>
        <a:bodyPr/>
        <a:lstStyle/>
        <a:p>
          <a:endParaRPr lang="de-DE"/>
        </a:p>
      </dgm:t>
    </dgm:pt>
    <dgm:pt modelId="{C0F99123-79FA-4FB2-91C7-F50F3AA39593}" type="sibTrans" cxnId="{3D8D876A-1DBE-42BB-B873-8EAF19074202}">
      <dgm:prSet/>
      <dgm:spPr/>
      <dgm:t>
        <a:bodyPr/>
        <a:lstStyle/>
        <a:p>
          <a:endParaRPr lang="de-DE"/>
        </a:p>
      </dgm:t>
    </dgm:pt>
    <dgm:pt modelId="{70B0A9F9-41BC-45E2-B43C-11A1C084D5B3}">
      <dgm:prSet phldrT="[Text]" custT="1"/>
      <dgm:spPr>
        <a:ln>
          <a:solidFill>
            <a:srgbClr val="FFFF00"/>
          </a:solidFill>
        </a:ln>
      </dgm:spPr>
      <dgm:t>
        <a:bodyPr/>
        <a:lstStyle/>
        <a:p>
          <a:r>
            <a:rPr lang="de-DE" sz="1800" dirty="0" smtClean="0"/>
            <a:t>Universelle Prävention </a:t>
          </a:r>
          <a:endParaRPr lang="de-DE" sz="1800" dirty="0"/>
        </a:p>
      </dgm:t>
    </dgm:pt>
    <dgm:pt modelId="{6F59BA5D-2567-4FE1-B5B8-3BA656AD82C2}" type="parTrans" cxnId="{9C0CF32B-CF30-49A8-8FD0-82BB918E376E}">
      <dgm:prSet/>
      <dgm:spPr/>
      <dgm:t>
        <a:bodyPr/>
        <a:lstStyle/>
        <a:p>
          <a:endParaRPr lang="de-DE"/>
        </a:p>
      </dgm:t>
    </dgm:pt>
    <dgm:pt modelId="{CA37C91B-4C26-4375-BADB-6E8A413908A5}" type="sibTrans" cxnId="{9C0CF32B-CF30-49A8-8FD0-82BB918E376E}">
      <dgm:prSet/>
      <dgm:spPr/>
      <dgm:t>
        <a:bodyPr/>
        <a:lstStyle/>
        <a:p>
          <a:endParaRPr lang="de-DE"/>
        </a:p>
      </dgm:t>
    </dgm:pt>
    <dgm:pt modelId="{172AC0A4-EBD5-4E69-B633-94466B6E7B8D}">
      <dgm:prSet phldrT="[Text]"/>
      <dgm:spPr>
        <a:ln>
          <a:solidFill>
            <a:srgbClr val="FFFF00"/>
          </a:solidFill>
        </a:ln>
      </dgm:spPr>
      <dgm:t>
        <a:bodyPr/>
        <a:lstStyle/>
        <a:p>
          <a:r>
            <a:rPr lang="de-DE" dirty="0" smtClean="0"/>
            <a:t>Beratungsebene</a:t>
          </a:r>
          <a:endParaRPr lang="de-DE" dirty="0"/>
        </a:p>
      </dgm:t>
    </dgm:pt>
    <dgm:pt modelId="{8383BC5C-15B6-4FBC-8FFA-E24DA1B06761}" type="parTrans" cxnId="{E8A31A2A-2B75-4F60-9DD6-36E1E26F8479}">
      <dgm:prSet/>
      <dgm:spPr/>
      <dgm:t>
        <a:bodyPr/>
        <a:lstStyle/>
        <a:p>
          <a:endParaRPr lang="de-DE"/>
        </a:p>
      </dgm:t>
    </dgm:pt>
    <dgm:pt modelId="{4E11AAFA-068C-4E56-80F0-57B1F4077F1C}" type="sibTrans" cxnId="{E8A31A2A-2B75-4F60-9DD6-36E1E26F8479}">
      <dgm:prSet/>
      <dgm:spPr/>
      <dgm:t>
        <a:bodyPr/>
        <a:lstStyle/>
        <a:p>
          <a:endParaRPr lang="de-DE"/>
        </a:p>
      </dgm:t>
    </dgm:pt>
    <dgm:pt modelId="{9C146B0D-E9E6-4AE5-BE9E-651281578F1D}">
      <dgm:prSet phldrT="[Text]"/>
      <dgm:spPr>
        <a:ln>
          <a:solidFill>
            <a:srgbClr val="FFFF00"/>
          </a:solidFill>
        </a:ln>
      </dgm:spPr>
      <dgm:t>
        <a:bodyPr/>
        <a:lstStyle/>
        <a:p>
          <a:r>
            <a:rPr lang="de-DE" dirty="0" smtClean="0"/>
            <a:t>Vernetzungsebene</a:t>
          </a:r>
          <a:endParaRPr lang="de-DE" dirty="0"/>
        </a:p>
      </dgm:t>
    </dgm:pt>
    <dgm:pt modelId="{56E1E890-E8A0-474F-A61E-4579E1A8BF04}" type="parTrans" cxnId="{A898F5DF-F3BB-4413-8104-F06201397834}">
      <dgm:prSet/>
      <dgm:spPr/>
      <dgm:t>
        <a:bodyPr/>
        <a:lstStyle/>
        <a:p>
          <a:endParaRPr lang="de-DE"/>
        </a:p>
      </dgm:t>
    </dgm:pt>
    <dgm:pt modelId="{8ABEF83C-98D2-4CDE-B13F-B367695D1123}" type="sibTrans" cxnId="{A898F5DF-F3BB-4413-8104-F06201397834}">
      <dgm:prSet/>
      <dgm:spPr/>
      <dgm:t>
        <a:bodyPr/>
        <a:lstStyle/>
        <a:p>
          <a:endParaRPr lang="de-DE"/>
        </a:p>
      </dgm:t>
    </dgm:pt>
    <dgm:pt modelId="{4C86414F-2216-4AE5-8648-F137DF2007C2}">
      <dgm:prSet phldrT="[Text]"/>
      <dgm:spPr>
        <a:ln>
          <a:solidFill>
            <a:srgbClr val="FFFF00"/>
          </a:solidFill>
        </a:ln>
      </dgm:spPr>
      <dgm:t>
        <a:bodyPr/>
        <a:lstStyle/>
        <a:p>
          <a:r>
            <a:rPr lang="de-DE" dirty="0" smtClean="0"/>
            <a:t>Schulebene</a:t>
          </a:r>
          <a:endParaRPr lang="de-DE" dirty="0"/>
        </a:p>
      </dgm:t>
    </dgm:pt>
    <dgm:pt modelId="{34786807-61F5-4595-A220-9C9ADDB84E2D}" type="parTrans" cxnId="{09FE19CF-0781-464B-AFF7-C4728A97AA97}">
      <dgm:prSet/>
      <dgm:spPr/>
      <dgm:t>
        <a:bodyPr/>
        <a:lstStyle/>
        <a:p>
          <a:endParaRPr lang="de-DE"/>
        </a:p>
      </dgm:t>
    </dgm:pt>
    <dgm:pt modelId="{EBBECFD1-BCC9-426B-8EA8-9A2DE811FD5B}" type="sibTrans" cxnId="{09FE19CF-0781-464B-AFF7-C4728A97AA97}">
      <dgm:prSet/>
      <dgm:spPr/>
      <dgm:t>
        <a:bodyPr/>
        <a:lstStyle/>
        <a:p>
          <a:endParaRPr lang="de-DE"/>
        </a:p>
      </dgm:t>
    </dgm:pt>
    <dgm:pt modelId="{9931116B-1264-490E-B1DE-2862C40B7A3A}">
      <dgm:prSet phldrT="[Text]"/>
      <dgm:spPr>
        <a:ln>
          <a:solidFill>
            <a:srgbClr val="FFFF00"/>
          </a:solidFill>
        </a:ln>
      </dgm:spPr>
      <dgm:t>
        <a:bodyPr/>
        <a:lstStyle/>
        <a:p>
          <a:r>
            <a:rPr lang="de-DE" dirty="0" smtClean="0"/>
            <a:t>Klassenebene </a:t>
          </a:r>
          <a:endParaRPr lang="de-DE" dirty="0"/>
        </a:p>
      </dgm:t>
    </dgm:pt>
    <dgm:pt modelId="{46D10F86-5DB8-4C3E-A4E4-763D617172D3}" type="parTrans" cxnId="{EBC3CC89-4A30-413F-8180-EE862B20424C}">
      <dgm:prSet/>
      <dgm:spPr/>
      <dgm:t>
        <a:bodyPr/>
        <a:lstStyle/>
        <a:p>
          <a:endParaRPr lang="de-DE"/>
        </a:p>
      </dgm:t>
    </dgm:pt>
    <dgm:pt modelId="{7BE860F2-94C3-4630-B67E-457D2CCAA036}" type="sibTrans" cxnId="{EBC3CC89-4A30-413F-8180-EE862B20424C}">
      <dgm:prSet/>
      <dgm:spPr/>
      <dgm:t>
        <a:bodyPr/>
        <a:lstStyle/>
        <a:p>
          <a:endParaRPr lang="de-DE"/>
        </a:p>
      </dgm:t>
    </dgm:pt>
    <dgm:pt modelId="{8558D6AE-85DA-4491-BC4C-78AE139A166E}" type="pres">
      <dgm:prSet presAssocID="{E1591B7C-F4E5-47C3-B8EC-C08D37448E5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de-DE"/>
        </a:p>
      </dgm:t>
    </dgm:pt>
    <dgm:pt modelId="{A00A71DA-7CF2-471D-BFB5-A57BD5B2D0A7}" type="pres">
      <dgm:prSet presAssocID="{E1591B7C-F4E5-47C3-B8EC-C08D37448E51}" presName="pyramid" presStyleLbl="node1" presStyleIdx="0" presStyleCnt="1" custScaleX="133333" custLinFactNeighborX="5555" custLinFactNeighborY="1389"/>
      <dgm:spPr>
        <a:ln>
          <a:solidFill>
            <a:srgbClr val="FFFF00"/>
          </a:solidFill>
        </a:ln>
      </dgm:spPr>
      <dgm:t>
        <a:bodyPr/>
        <a:lstStyle/>
        <a:p>
          <a:endParaRPr lang="de-DE"/>
        </a:p>
      </dgm:t>
    </dgm:pt>
    <dgm:pt modelId="{E2CC1161-D2AA-437F-B791-1B80D07DF46A}" type="pres">
      <dgm:prSet presAssocID="{E1591B7C-F4E5-47C3-B8EC-C08D37448E51}" presName="theList" presStyleCnt="0"/>
      <dgm:spPr/>
    </dgm:pt>
    <dgm:pt modelId="{28F9D0CF-9D6A-42E2-B353-C12309D2A8F3}" type="pres">
      <dgm:prSet presAssocID="{F3E03C5A-C808-44B8-A7F8-2665B57EF1F1}" presName="aNode" presStyleLbl="fgAcc1" presStyleIdx="0" presStyleCnt="7" custScaleX="44952" custScaleY="28683" custLinFactNeighborX="30088" custLinFactNeighborY="3292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6932A8E3-AC74-4541-9217-710409C3A1D0}" type="pres">
      <dgm:prSet presAssocID="{F3E03C5A-C808-44B8-A7F8-2665B57EF1F1}" presName="aSpace" presStyleCnt="0"/>
      <dgm:spPr/>
    </dgm:pt>
    <dgm:pt modelId="{414A32BD-6670-4C63-A8BC-FD7A6EE0F6D2}" type="pres">
      <dgm:prSet presAssocID="{172AC0A4-EBD5-4E69-B633-94466B6E7B8D}" presName="aNode" presStyleLbl="fgAcc1" presStyleIdx="1" presStyleCnt="7" custScaleX="51414" custScaleY="28683" custLinFactX="-26857" custLinFactY="-24447" custLinFactNeighborX="-100000" custLinFactNeighborY="-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FA6F2C03-736D-4D68-B3B2-8E8B3CDAC16B}" type="pres">
      <dgm:prSet presAssocID="{172AC0A4-EBD5-4E69-B633-94466B6E7B8D}" presName="aSpace" presStyleCnt="0"/>
      <dgm:spPr/>
    </dgm:pt>
    <dgm:pt modelId="{39B97D51-8B69-40B2-B46A-E39C82768B36}" type="pres">
      <dgm:prSet presAssocID="{7386EE94-A5E4-41AB-90FA-B206947E8D5B}" presName="aNode" presStyleLbl="fgAcc1" presStyleIdx="2" presStyleCnt="7" custScaleX="42420" custScaleY="32599" custLinFactNeighborX="31354" custLinFactNeighborY="4595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B4902DB7-A3C4-4D37-B409-778CDEB2F373}" type="pres">
      <dgm:prSet presAssocID="{7386EE94-A5E4-41AB-90FA-B206947E8D5B}" presName="aSpace" presStyleCnt="0"/>
      <dgm:spPr/>
    </dgm:pt>
    <dgm:pt modelId="{F6F5D206-A961-4456-90F9-1F3BE09951A8}" type="pres">
      <dgm:prSet presAssocID="{70B0A9F9-41BC-45E2-B43C-11A1C084D5B3}" presName="aNode" presStyleLbl="fgAcc1" presStyleIdx="3" presStyleCnt="7" custScaleX="44870" custScaleY="35096" custLinFactY="72125" custLinFactNeighborX="33819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6DC77EDE-D900-460A-8F17-0098BDB7C99C}" type="pres">
      <dgm:prSet presAssocID="{70B0A9F9-41BC-45E2-B43C-11A1C084D5B3}" presName="aSpace" presStyleCnt="0"/>
      <dgm:spPr/>
    </dgm:pt>
    <dgm:pt modelId="{1DAEB6A9-BC21-436E-8F2B-AF1F42032F28}" type="pres">
      <dgm:prSet presAssocID="{9C146B0D-E9E6-4AE5-BE9E-651281578F1D}" presName="aNode" presStyleLbl="fgAcc1" presStyleIdx="4" presStyleCnt="7" custScaleX="54644" custScaleY="28683" custLinFactX="-24168" custLinFactY="-74451" custLinFactNeighborX="-100000" custLinFactNeighborY="-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03CB1CAB-9B69-4F22-853F-82B38308E5ED}" type="pres">
      <dgm:prSet presAssocID="{9C146B0D-E9E6-4AE5-BE9E-651281578F1D}" presName="aSpace" presStyleCnt="0"/>
      <dgm:spPr/>
    </dgm:pt>
    <dgm:pt modelId="{72E5D68C-B740-4EE1-9D4A-D59A8CC7AA67}" type="pres">
      <dgm:prSet presAssocID="{4C86414F-2216-4AE5-8648-F137DF2007C2}" presName="aNode" presStyleLbl="fgAcc1" presStyleIdx="5" presStyleCnt="7" custScaleX="44953" custScaleY="28683" custLinFactX="-30088" custLinFactY="-35753" custLinFactNeighborX="-100000" custLinFactNeighborY="-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9234D388-96A9-4719-81B4-16DA47186F1A}" type="pres">
      <dgm:prSet presAssocID="{4C86414F-2216-4AE5-8648-F137DF2007C2}" presName="aSpace" presStyleCnt="0"/>
      <dgm:spPr/>
    </dgm:pt>
    <dgm:pt modelId="{9DB18E96-62B3-4B0E-870F-457873C3EACD}" type="pres">
      <dgm:prSet presAssocID="{9931116B-1264-490E-B1DE-2862C40B7A3A}" presName="aNode" presStyleLbl="fgAcc1" presStyleIdx="6" presStyleCnt="7" custScaleX="44953" custScaleY="34102" custLinFactX="-33860" custLinFactNeighborX="-100000" custLinFactNeighborY="-1738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B2E29E97-07AA-43C5-8FFE-B96F793FA289}" type="pres">
      <dgm:prSet presAssocID="{9931116B-1264-490E-B1DE-2862C40B7A3A}" presName="aSpace" presStyleCnt="0"/>
      <dgm:spPr/>
    </dgm:pt>
  </dgm:ptLst>
  <dgm:cxnLst>
    <dgm:cxn modelId="{5E107EBD-1A79-4E74-87BD-399F3FF0C813}" srcId="{E1591B7C-F4E5-47C3-B8EC-C08D37448E51}" destId="{F3E03C5A-C808-44B8-A7F8-2665B57EF1F1}" srcOrd="0" destOrd="0" parTransId="{45DAAF96-3622-4E65-946B-FFDEAA927D10}" sibTransId="{6A481B1D-95AB-462D-8424-566F8152024A}"/>
    <dgm:cxn modelId="{6F12CB0F-3313-4F9F-9749-72BA4F2CF380}" type="presOf" srcId="{E1591B7C-F4E5-47C3-B8EC-C08D37448E51}" destId="{8558D6AE-85DA-4491-BC4C-78AE139A166E}" srcOrd="0" destOrd="0" presId="urn:microsoft.com/office/officeart/2005/8/layout/pyramid2"/>
    <dgm:cxn modelId="{09FE19CF-0781-464B-AFF7-C4728A97AA97}" srcId="{E1591B7C-F4E5-47C3-B8EC-C08D37448E51}" destId="{4C86414F-2216-4AE5-8648-F137DF2007C2}" srcOrd="5" destOrd="0" parTransId="{34786807-61F5-4595-A220-9C9ADDB84E2D}" sibTransId="{EBBECFD1-BCC9-426B-8EA8-9A2DE811FD5B}"/>
    <dgm:cxn modelId="{3D8D876A-1DBE-42BB-B873-8EAF19074202}" srcId="{E1591B7C-F4E5-47C3-B8EC-C08D37448E51}" destId="{7386EE94-A5E4-41AB-90FA-B206947E8D5B}" srcOrd="2" destOrd="0" parTransId="{3A348331-BA70-47BB-9415-D288F7523ADF}" sibTransId="{C0F99123-79FA-4FB2-91C7-F50F3AA39593}"/>
    <dgm:cxn modelId="{0FACD9A1-2DCF-41E3-8955-58A5DF5C4244}" type="presOf" srcId="{4C86414F-2216-4AE5-8648-F137DF2007C2}" destId="{72E5D68C-B740-4EE1-9D4A-D59A8CC7AA67}" srcOrd="0" destOrd="0" presId="urn:microsoft.com/office/officeart/2005/8/layout/pyramid2"/>
    <dgm:cxn modelId="{EBC3CC89-4A30-413F-8180-EE862B20424C}" srcId="{E1591B7C-F4E5-47C3-B8EC-C08D37448E51}" destId="{9931116B-1264-490E-B1DE-2862C40B7A3A}" srcOrd="6" destOrd="0" parTransId="{46D10F86-5DB8-4C3E-A4E4-763D617172D3}" sibTransId="{7BE860F2-94C3-4630-B67E-457D2CCAA036}"/>
    <dgm:cxn modelId="{E8A31A2A-2B75-4F60-9DD6-36E1E26F8479}" srcId="{E1591B7C-F4E5-47C3-B8EC-C08D37448E51}" destId="{172AC0A4-EBD5-4E69-B633-94466B6E7B8D}" srcOrd="1" destOrd="0" parTransId="{8383BC5C-15B6-4FBC-8FFA-E24DA1B06761}" sibTransId="{4E11AAFA-068C-4E56-80F0-57B1F4077F1C}"/>
    <dgm:cxn modelId="{9C0CF32B-CF30-49A8-8FD0-82BB918E376E}" srcId="{E1591B7C-F4E5-47C3-B8EC-C08D37448E51}" destId="{70B0A9F9-41BC-45E2-B43C-11A1C084D5B3}" srcOrd="3" destOrd="0" parTransId="{6F59BA5D-2567-4FE1-B5B8-3BA656AD82C2}" sibTransId="{CA37C91B-4C26-4375-BADB-6E8A413908A5}"/>
    <dgm:cxn modelId="{A898F5DF-F3BB-4413-8104-F06201397834}" srcId="{E1591B7C-F4E5-47C3-B8EC-C08D37448E51}" destId="{9C146B0D-E9E6-4AE5-BE9E-651281578F1D}" srcOrd="4" destOrd="0" parTransId="{56E1E890-E8A0-474F-A61E-4579E1A8BF04}" sibTransId="{8ABEF83C-98D2-4CDE-B13F-B367695D1123}"/>
    <dgm:cxn modelId="{FFCAB3BF-A07B-47CD-B670-22CC28A37477}" type="presOf" srcId="{172AC0A4-EBD5-4E69-B633-94466B6E7B8D}" destId="{414A32BD-6670-4C63-A8BC-FD7A6EE0F6D2}" srcOrd="0" destOrd="0" presId="urn:microsoft.com/office/officeart/2005/8/layout/pyramid2"/>
    <dgm:cxn modelId="{794BBA03-D15A-4453-B9E5-6CDBF917D724}" type="presOf" srcId="{F3E03C5A-C808-44B8-A7F8-2665B57EF1F1}" destId="{28F9D0CF-9D6A-42E2-B353-C12309D2A8F3}" srcOrd="0" destOrd="0" presId="urn:microsoft.com/office/officeart/2005/8/layout/pyramid2"/>
    <dgm:cxn modelId="{6391D5B4-E10B-423C-9FD7-3A56BC5C9B0D}" type="presOf" srcId="{70B0A9F9-41BC-45E2-B43C-11A1C084D5B3}" destId="{F6F5D206-A961-4456-90F9-1F3BE09951A8}" srcOrd="0" destOrd="0" presId="urn:microsoft.com/office/officeart/2005/8/layout/pyramid2"/>
    <dgm:cxn modelId="{581A9B31-4E7B-4170-8D22-0999379FB0CE}" type="presOf" srcId="{9931116B-1264-490E-B1DE-2862C40B7A3A}" destId="{9DB18E96-62B3-4B0E-870F-457873C3EACD}" srcOrd="0" destOrd="0" presId="urn:microsoft.com/office/officeart/2005/8/layout/pyramid2"/>
    <dgm:cxn modelId="{A02C6FA3-D1F5-431F-93AB-46CCA78130FE}" type="presOf" srcId="{7386EE94-A5E4-41AB-90FA-B206947E8D5B}" destId="{39B97D51-8B69-40B2-B46A-E39C82768B36}" srcOrd="0" destOrd="0" presId="urn:microsoft.com/office/officeart/2005/8/layout/pyramid2"/>
    <dgm:cxn modelId="{03CC11A5-73F0-4A6B-AB87-1E45B0197F1E}" type="presOf" srcId="{9C146B0D-E9E6-4AE5-BE9E-651281578F1D}" destId="{1DAEB6A9-BC21-436E-8F2B-AF1F42032F28}" srcOrd="0" destOrd="0" presId="urn:microsoft.com/office/officeart/2005/8/layout/pyramid2"/>
    <dgm:cxn modelId="{8918265E-1EE5-4B50-96FE-A268A0B34AC8}" type="presParOf" srcId="{8558D6AE-85DA-4491-BC4C-78AE139A166E}" destId="{A00A71DA-7CF2-471D-BFB5-A57BD5B2D0A7}" srcOrd="0" destOrd="0" presId="urn:microsoft.com/office/officeart/2005/8/layout/pyramid2"/>
    <dgm:cxn modelId="{97E99104-D4B8-459E-912C-873E3EAABB75}" type="presParOf" srcId="{8558D6AE-85DA-4491-BC4C-78AE139A166E}" destId="{E2CC1161-D2AA-437F-B791-1B80D07DF46A}" srcOrd="1" destOrd="0" presId="urn:microsoft.com/office/officeart/2005/8/layout/pyramid2"/>
    <dgm:cxn modelId="{511E36A5-36B7-4735-89B7-74A13AACBE58}" type="presParOf" srcId="{E2CC1161-D2AA-437F-B791-1B80D07DF46A}" destId="{28F9D0CF-9D6A-42E2-B353-C12309D2A8F3}" srcOrd="0" destOrd="0" presId="urn:microsoft.com/office/officeart/2005/8/layout/pyramid2"/>
    <dgm:cxn modelId="{0D890EB9-3AE9-4216-B03B-E8FA5A4D308A}" type="presParOf" srcId="{E2CC1161-D2AA-437F-B791-1B80D07DF46A}" destId="{6932A8E3-AC74-4541-9217-710409C3A1D0}" srcOrd="1" destOrd="0" presId="urn:microsoft.com/office/officeart/2005/8/layout/pyramid2"/>
    <dgm:cxn modelId="{C4D77018-B495-4BB5-A86C-561F0477B6EF}" type="presParOf" srcId="{E2CC1161-D2AA-437F-B791-1B80D07DF46A}" destId="{414A32BD-6670-4C63-A8BC-FD7A6EE0F6D2}" srcOrd="2" destOrd="0" presId="urn:microsoft.com/office/officeart/2005/8/layout/pyramid2"/>
    <dgm:cxn modelId="{5E335DD1-89AE-4A11-AD50-392042E25328}" type="presParOf" srcId="{E2CC1161-D2AA-437F-B791-1B80D07DF46A}" destId="{FA6F2C03-736D-4D68-B3B2-8E8B3CDAC16B}" srcOrd="3" destOrd="0" presId="urn:microsoft.com/office/officeart/2005/8/layout/pyramid2"/>
    <dgm:cxn modelId="{657481F8-BA31-4016-B26E-8CD3309A36A9}" type="presParOf" srcId="{E2CC1161-D2AA-437F-B791-1B80D07DF46A}" destId="{39B97D51-8B69-40B2-B46A-E39C82768B36}" srcOrd="4" destOrd="0" presId="urn:microsoft.com/office/officeart/2005/8/layout/pyramid2"/>
    <dgm:cxn modelId="{D90227BD-B8BC-4D85-A096-E772A1014F43}" type="presParOf" srcId="{E2CC1161-D2AA-437F-B791-1B80D07DF46A}" destId="{B4902DB7-A3C4-4D37-B409-778CDEB2F373}" srcOrd="5" destOrd="0" presId="urn:microsoft.com/office/officeart/2005/8/layout/pyramid2"/>
    <dgm:cxn modelId="{0AA8257E-4351-4674-AF86-E05A37707DCE}" type="presParOf" srcId="{E2CC1161-D2AA-437F-B791-1B80D07DF46A}" destId="{F6F5D206-A961-4456-90F9-1F3BE09951A8}" srcOrd="6" destOrd="0" presId="urn:microsoft.com/office/officeart/2005/8/layout/pyramid2"/>
    <dgm:cxn modelId="{CB3A77C7-EF7B-44E1-9227-17B636E0EEB3}" type="presParOf" srcId="{E2CC1161-D2AA-437F-B791-1B80D07DF46A}" destId="{6DC77EDE-D900-460A-8F17-0098BDB7C99C}" srcOrd="7" destOrd="0" presId="urn:microsoft.com/office/officeart/2005/8/layout/pyramid2"/>
    <dgm:cxn modelId="{8D3047B5-EB0E-413D-B390-4680B88C3409}" type="presParOf" srcId="{E2CC1161-D2AA-437F-B791-1B80D07DF46A}" destId="{1DAEB6A9-BC21-436E-8F2B-AF1F42032F28}" srcOrd="8" destOrd="0" presId="urn:microsoft.com/office/officeart/2005/8/layout/pyramid2"/>
    <dgm:cxn modelId="{07756660-0302-44E7-AF31-5D9374113EBD}" type="presParOf" srcId="{E2CC1161-D2AA-437F-B791-1B80D07DF46A}" destId="{03CB1CAB-9B69-4F22-853F-82B38308E5ED}" srcOrd="9" destOrd="0" presId="urn:microsoft.com/office/officeart/2005/8/layout/pyramid2"/>
    <dgm:cxn modelId="{A16F50CD-0B52-494A-A158-663F15BAFAFC}" type="presParOf" srcId="{E2CC1161-D2AA-437F-B791-1B80D07DF46A}" destId="{72E5D68C-B740-4EE1-9D4A-D59A8CC7AA67}" srcOrd="10" destOrd="0" presId="urn:microsoft.com/office/officeart/2005/8/layout/pyramid2"/>
    <dgm:cxn modelId="{765B20C4-B2C6-47D3-908E-3D44C0AA5B23}" type="presParOf" srcId="{E2CC1161-D2AA-437F-B791-1B80D07DF46A}" destId="{9234D388-96A9-4719-81B4-16DA47186F1A}" srcOrd="11" destOrd="0" presId="urn:microsoft.com/office/officeart/2005/8/layout/pyramid2"/>
    <dgm:cxn modelId="{1DC89916-205B-40B5-9D15-C3737485E941}" type="presParOf" srcId="{E2CC1161-D2AA-437F-B791-1B80D07DF46A}" destId="{9DB18E96-62B3-4B0E-870F-457873C3EACD}" srcOrd="12" destOrd="0" presId="urn:microsoft.com/office/officeart/2005/8/layout/pyramid2"/>
    <dgm:cxn modelId="{43983BC7-0639-4312-B468-CAAB71F01F24}" type="presParOf" srcId="{E2CC1161-D2AA-437F-B791-1B80D07DF46A}" destId="{B2E29E97-07AA-43C5-8FFE-B96F793FA289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0A71DA-7CF2-471D-BFB5-A57BD5B2D0A7}">
      <dsp:nvSpPr>
        <dsp:cNvPr id="0" name=""/>
        <dsp:cNvSpPr/>
      </dsp:nvSpPr>
      <dsp:spPr>
        <a:xfrm>
          <a:off x="22" y="0"/>
          <a:ext cx="9143977" cy="6858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9D0CF-9D6A-42E2-B353-C12309D2A8F3}">
      <dsp:nvSpPr>
        <dsp:cNvPr id="0" name=""/>
        <dsp:cNvSpPr/>
      </dsp:nvSpPr>
      <dsp:spPr>
        <a:xfrm>
          <a:off x="7140170" y="762527"/>
          <a:ext cx="2003825" cy="5171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Indizierte Prävention</a:t>
          </a:r>
          <a:endParaRPr lang="de-DE" sz="1800" kern="1200" dirty="0"/>
        </a:p>
      </dsp:txBody>
      <dsp:txXfrm>
        <a:off x="7140170" y="762527"/>
        <a:ext cx="2003825" cy="517126"/>
      </dsp:txXfrm>
    </dsp:sp>
    <dsp:sp modelId="{414A32BD-6670-4C63-A8BC-FD7A6EE0F6D2}">
      <dsp:nvSpPr>
        <dsp:cNvPr id="0" name=""/>
        <dsp:cNvSpPr/>
      </dsp:nvSpPr>
      <dsp:spPr>
        <a:xfrm>
          <a:off x="4" y="764695"/>
          <a:ext cx="2291881" cy="5171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Beratungsebene</a:t>
          </a:r>
          <a:endParaRPr lang="de-DE" sz="1900" kern="1200" dirty="0"/>
        </a:p>
      </dsp:txBody>
      <dsp:txXfrm>
        <a:off x="4" y="764695"/>
        <a:ext cx="2291881" cy="517126"/>
      </dsp:txXfrm>
    </dsp:sp>
    <dsp:sp modelId="{39B97D51-8B69-40B2-B46A-E39C82768B36}">
      <dsp:nvSpPr>
        <dsp:cNvPr id="0" name=""/>
        <dsp:cNvSpPr/>
      </dsp:nvSpPr>
      <dsp:spPr>
        <a:xfrm>
          <a:off x="7253039" y="2276872"/>
          <a:ext cx="1890956" cy="5877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Selektive Prävention</a:t>
          </a:r>
          <a:endParaRPr lang="de-DE" sz="1800" kern="1200" dirty="0"/>
        </a:p>
      </dsp:txBody>
      <dsp:txXfrm>
        <a:off x="7253039" y="2276872"/>
        <a:ext cx="1890956" cy="587728"/>
      </dsp:txXfrm>
    </dsp:sp>
    <dsp:sp modelId="{F6F5D206-A961-4456-90F9-1F3BE09951A8}">
      <dsp:nvSpPr>
        <dsp:cNvPr id="0" name=""/>
        <dsp:cNvSpPr/>
      </dsp:nvSpPr>
      <dsp:spPr>
        <a:xfrm>
          <a:off x="7143830" y="4512103"/>
          <a:ext cx="2000169" cy="6327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Universelle Prävention </a:t>
          </a:r>
          <a:endParaRPr lang="de-DE" sz="1800" kern="1200" dirty="0"/>
        </a:p>
      </dsp:txBody>
      <dsp:txXfrm>
        <a:off x="7143830" y="4512103"/>
        <a:ext cx="2000169" cy="632747"/>
      </dsp:txXfrm>
    </dsp:sp>
    <dsp:sp modelId="{1DAEB6A9-BC21-436E-8F2B-AF1F42032F28}">
      <dsp:nvSpPr>
        <dsp:cNvPr id="0" name=""/>
        <dsp:cNvSpPr/>
      </dsp:nvSpPr>
      <dsp:spPr>
        <a:xfrm>
          <a:off x="47880" y="2276863"/>
          <a:ext cx="2435865" cy="5171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Vernetzungsebene</a:t>
          </a:r>
          <a:endParaRPr lang="de-DE" sz="1900" kern="1200" dirty="0"/>
        </a:p>
      </dsp:txBody>
      <dsp:txXfrm>
        <a:off x="47880" y="2276863"/>
        <a:ext cx="2435865" cy="517126"/>
      </dsp:txXfrm>
    </dsp:sp>
    <dsp:sp modelId="{72E5D68C-B740-4EE1-9D4A-D59A8CC7AA67}">
      <dsp:nvSpPr>
        <dsp:cNvPr id="0" name=""/>
        <dsp:cNvSpPr/>
      </dsp:nvSpPr>
      <dsp:spPr>
        <a:xfrm>
          <a:off x="0" y="3717040"/>
          <a:ext cx="2003869" cy="5171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Schulebene</a:t>
          </a:r>
          <a:endParaRPr lang="de-DE" sz="1900" kern="1200" dirty="0"/>
        </a:p>
      </dsp:txBody>
      <dsp:txXfrm>
        <a:off x="0" y="3717040"/>
        <a:ext cx="2003869" cy="517126"/>
      </dsp:txXfrm>
    </dsp:sp>
    <dsp:sp modelId="{9DB18E96-62B3-4B0E-870F-457873C3EACD}">
      <dsp:nvSpPr>
        <dsp:cNvPr id="0" name=""/>
        <dsp:cNvSpPr/>
      </dsp:nvSpPr>
      <dsp:spPr>
        <a:xfrm>
          <a:off x="0" y="5290306"/>
          <a:ext cx="2003869" cy="6148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Klassenebene </a:t>
          </a:r>
          <a:endParaRPr lang="de-DE" sz="1900" kern="1200" dirty="0"/>
        </a:p>
      </dsp:txBody>
      <dsp:txXfrm>
        <a:off x="0" y="5290306"/>
        <a:ext cx="2003869" cy="614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03EF44-B78B-45DC-B3B3-074B9C94C09A}" type="datetimeFigureOut">
              <a:rPr lang="de-DE" smtClean="0"/>
              <a:pPr/>
              <a:t>27.03.2017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820790-D487-42AC-A695-1208E6A63BF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03EF44-B78B-45DC-B3B3-074B9C94C09A}" type="datetimeFigureOut">
              <a:rPr lang="de-DE" smtClean="0"/>
              <a:pPr/>
              <a:t>27.03.2017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820790-D487-42AC-A695-1208E6A63BF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03EF44-B78B-45DC-B3B3-074B9C94C09A}" type="datetimeFigureOut">
              <a:rPr lang="de-DE" smtClean="0"/>
              <a:pPr/>
              <a:t>27.03.2017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820790-D487-42AC-A695-1208E6A63BF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03EF44-B78B-45DC-B3B3-074B9C94C09A}" type="datetimeFigureOut">
              <a:rPr lang="de-DE" smtClean="0"/>
              <a:pPr/>
              <a:t>27.03.2017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820790-D487-42AC-A695-1208E6A63BF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03EF44-B78B-45DC-B3B3-074B9C94C09A}" type="datetimeFigureOut">
              <a:rPr lang="de-DE" smtClean="0"/>
              <a:pPr/>
              <a:t>27.03.2017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820790-D487-42AC-A695-1208E6A63BF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03EF44-B78B-45DC-B3B3-074B9C94C09A}" type="datetimeFigureOut">
              <a:rPr lang="de-DE" smtClean="0"/>
              <a:pPr/>
              <a:t>27.03.2017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820790-D487-42AC-A695-1208E6A63BF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03EF44-B78B-45DC-B3B3-074B9C94C09A}" type="datetimeFigureOut">
              <a:rPr lang="de-DE" smtClean="0"/>
              <a:pPr/>
              <a:t>27.03.2017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820790-D487-42AC-A695-1208E6A63BF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03EF44-B78B-45DC-B3B3-074B9C94C09A}" type="datetimeFigureOut">
              <a:rPr lang="de-DE" smtClean="0"/>
              <a:pPr/>
              <a:t>27.03.2017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820790-D487-42AC-A695-1208E6A63BF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03EF44-B78B-45DC-B3B3-074B9C94C09A}" type="datetimeFigureOut">
              <a:rPr lang="de-DE" smtClean="0"/>
              <a:pPr/>
              <a:t>27.03.2017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820790-D487-42AC-A695-1208E6A63BF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703EF44-B78B-45DC-B3B3-074B9C94C09A}" type="datetimeFigureOut">
              <a:rPr lang="de-DE" smtClean="0"/>
              <a:pPr/>
              <a:t>27.03.2017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820790-D487-42AC-A695-1208E6A63BF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03EF44-B78B-45DC-B3B3-074B9C94C09A}" type="datetimeFigureOut">
              <a:rPr lang="de-DE" smtClean="0"/>
              <a:pPr/>
              <a:t>27.03.2017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820790-D487-42AC-A695-1208E6A63BF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703EF44-B78B-45DC-B3B3-074B9C94C09A}" type="datetimeFigureOut">
              <a:rPr lang="de-DE" smtClean="0"/>
              <a:pPr/>
              <a:t>27.03.2017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F820790-D487-42AC-A695-1208E6A63BF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ugcom.de/" TargetMode="External"/><Relationship Id="rId2" Type="http://schemas.openxmlformats.org/officeDocument/2006/relationships/hyperlink" Target="http://www.gruene-liste-praevention.d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772400" cy="1829761"/>
          </a:xfrm>
        </p:spPr>
        <p:txBody>
          <a:bodyPr>
            <a:noAutofit/>
          </a:bodyPr>
          <a:lstStyle/>
          <a:p>
            <a:r>
              <a:rPr lang="de-DE" sz="4400" dirty="0" smtClean="0"/>
              <a:t>Möglichkeiten und Grenzen der schulischen Prävention und Intervention im Suchtmittelbereich</a:t>
            </a:r>
            <a:endParaRPr lang="de-DE" sz="4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7772400" cy="1199704"/>
          </a:xfrm>
        </p:spPr>
        <p:txBody>
          <a:bodyPr>
            <a:normAutofit fontScale="70000" lnSpcReduction="20000"/>
          </a:bodyPr>
          <a:lstStyle/>
          <a:p>
            <a:r>
              <a:rPr lang="de-DE" dirty="0" smtClean="0"/>
              <a:t>Dr. Alexander Gantschow</a:t>
            </a:r>
          </a:p>
          <a:p>
            <a:r>
              <a:rPr lang="de-DE" dirty="0" smtClean="0"/>
              <a:t>Tagung „Suchtmittelfreie Räume schaffen!“ </a:t>
            </a:r>
          </a:p>
          <a:p>
            <a:r>
              <a:rPr lang="de-DE" dirty="0" smtClean="0"/>
              <a:t>Fachklinik Freudenholm</a:t>
            </a:r>
          </a:p>
          <a:p>
            <a:r>
              <a:rPr lang="de-DE" dirty="0" smtClean="0"/>
              <a:t>28.3.2017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b="1" u="sng" dirty="0" smtClean="0"/>
          </a:p>
          <a:p>
            <a:r>
              <a:rPr lang="de-DE" b="1" u="sng" dirty="0" smtClean="0"/>
              <a:t>Grundschule:</a:t>
            </a:r>
            <a:r>
              <a:rPr lang="de-DE" dirty="0" smtClean="0"/>
              <a:t> </a:t>
            </a:r>
          </a:p>
          <a:p>
            <a:r>
              <a:rPr lang="de-DE" dirty="0" smtClean="0"/>
              <a:t>Achtung und Aufmerksamkeit für die Grundschule</a:t>
            </a:r>
          </a:p>
          <a:p>
            <a:r>
              <a:rPr lang="de-DE" dirty="0" smtClean="0"/>
              <a:t>Lions-Quest-Programme</a:t>
            </a:r>
          </a:p>
          <a:p>
            <a:r>
              <a:rPr lang="de-DE" dirty="0" smtClean="0"/>
              <a:t>Fit &amp; Stark fürs Leben </a:t>
            </a:r>
          </a:p>
          <a:p>
            <a:r>
              <a:rPr lang="de-DE" dirty="0" smtClean="0"/>
              <a:t>Klasse 2000 </a:t>
            </a:r>
          </a:p>
          <a:p>
            <a:r>
              <a:rPr lang="de-DE" dirty="0" err="1" smtClean="0"/>
              <a:t>Balu</a:t>
            </a:r>
            <a:r>
              <a:rPr lang="de-DE" dirty="0" smtClean="0"/>
              <a:t> und Du </a:t>
            </a:r>
          </a:p>
          <a:p>
            <a:r>
              <a:rPr lang="de-DE" dirty="0" smtClean="0"/>
              <a:t>KlasseKinderSpiel 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/>
              <a:t>Universelle Ebene: Förderung von Lebenskompetenzen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b="1" u="sng" dirty="0" smtClean="0"/>
              <a:t>Sekundarstufe 1:</a:t>
            </a:r>
          </a:p>
          <a:p>
            <a:endParaRPr lang="de-DE" b="1" u="sng" dirty="0" smtClean="0"/>
          </a:p>
          <a:p>
            <a:r>
              <a:rPr lang="de-DE" dirty="0" smtClean="0"/>
              <a:t>Achtung und Aufmerksamkeit für die Sekundarstufe, Aktion Glasklar (Sensibilisierung für Alkoholkonsum), ALF – Allgemeine Lebenskompetenzen und –fertigkeiten, </a:t>
            </a:r>
            <a:r>
              <a:rPr lang="de-DE" dirty="0" err="1" smtClean="0"/>
              <a:t>Be</a:t>
            </a:r>
            <a:r>
              <a:rPr lang="de-DE" dirty="0" smtClean="0"/>
              <a:t> smart – </a:t>
            </a:r>
            <a:r>
              <a:rPr lang="de-DE" dirty="0" err="1" smtClean="0"/>
              <a:t>don‘t</a:t>
            </a:r>
            <a:r>
              <a:rPr lang="de-DE" dirty="0" smtClean="0"/>
              <a:t> </a:t>
            </a:r>
            <a:r>
              <a:rPr lang="de-DE" dirty="0" err="1" smtClean="0"/>
              <a:t>start</a:t>
            </a:r>
            <a:r>
              <a:rPr lang="de-DE" dirty="0" smtClean="0"/>
              <a:t>, Projekt „Rebound“ (Life Skills-Programm)  </a:t>
            </a:r>
          </a:p>
          <a:p>
            <a:r>
              <a:rPr lang="de-DE" dirty="0" smtClean="0"/>
              <a:t>Lebenslust mit Lars und Lisa</a:t>
            </a:r>
          </a:p>
          <a:p>
            <a:r>
              <a:rPr lang="de-DE" dirty="0" smtClean="0"/>
              <a:t>EFFEKT – Entwicklungsförderung in Familien</a:t>
            </a:r>
          </a:p>
          <a:p>
            <a:r>
              <a:rPr lang="de-DE" dirty="0" err="1" smtClean="0"/>
              <a:t>fairplayer.manual</a:t>
            </a:r>
            <a:r>
              <a:rPr lang="de-DE" dirty="0" smtClean="0"/>
              <a:t> – Förderung von sozialen Kompetenzen und Zivilcourage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/>
              <a:t>Universelle Ebene: Förderung von Lebenskompetenzen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Verdichten sich Hinweise auf Substanzkonsum hilft das Präventionsteam des IQSH</a:t>
            </a:r>
          </a:p>
          <a:p>
            <a:endParaRPr lang="de-DE" dirty="0" smtClean="0"/>
          </a:p>
          <a:p>
            <a:r>
              <a:rPr lang="de-DE" dirty="0" smtClean="0"/>
              <a:t>Ziel: Erstellung eines abgestimmten Interventionskonzeptes für die jeweilige Schule</a:t>
            </a:r>
          </a:p>
          <a:p>
            <a:endParaRPr lang="de-DE" dirty="0" smtClean="0"/>
          </a:p>
          <a:p>
            <a:r>
              <a:rPr lang="de-DE" dirty="0" smtClean="0"/>
              <a:t>Zentral: schulinterne Vereinbarungen und konfrontierende Gesprächsführung 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Frühintervention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b="1" u="sng" dirty="0" smtClean="0"/>
              <a:t>Kurzfristige Symptome:</a:t>
            </a:r>
          </a:p>
          <a:p>
            <a:endParaRPr lang="de-DE" u="sng" dirty="0" smtClean="0"/>
          </a:p>
          <a:p>
            <a:r>
              <a:rPr lang="de-DE" smtClean="0"/>
              <a:t>Charakterischer </a:t>
            </a:r>
            <a:r>
              <a:rPr lang="de-DE" dirty="0" smtClean="0"/>
              <a:t>Rauchgeruch, übertriebene Albernheit, gerötete/geschwollene Augen, Konzentrationsschwierigkeiten, verminderte Leistungsfähigkeit, Gedächtnisstörungen, Stimmungsschwankungen, Teilnahmslosigkeit, motorische Langsamkeit, Verwirrtheit, Appetitzunahme, auffällige Mundtrockenheit, kalt-feuchter Händeschweiß 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/>
              <a:t>Arbeit mit gefährdeten Schüler/-innen („Hinschauen“)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 fontScale="92500"/>
          </a:bodyPr>
          <a:lstStyle/>
          <a:p>
            <a:r>
              <a:rPr lang="de-DE" b="1" u="sng" dirty="0" smtClean="0"/>
              <a:t>Langfristige Symptome</a:t>
            </a:r>
            <a:r>
              <a:rPr lang="de-DE" b="1" dirty="0" smtClean="0"/>
              <a:t>:</a:t>
            </a:r>
          </a:p>
          <a:p>
            <a:endParaRPr lang="de-DE" dirty="0" smtClean="0"/>
          </a:p>
          <a:p>
            <a:r>
              <a:rPr lang="de-DE" dirty="0" smtClean="0"/>
              <a:t>Leistungsabfall, unerledigte Hausaufgaben, Fehlen oder Zuspätkommen, Opposition gegenüber Regeln und Abmachungen, Schutzbehauptungen und Ausreden, veränderter Freundeskreis, soziale Zweckverbindungen, finanzielle Schwierigkeiten, Aufgabe von Interessen/Aktivitäten, Gefühlsschwankungen, Rückzug, Unentschlossenheit, Unruhe, Schulabsentismus bei einzelnen Stunden, Anzeichen von Handel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/>
              <a:t>Arbeit mit gefährdeten Schüler/-innen („Hinschauen“)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Lokalisierung von Problemzeiten und Problemorten in der Schule</a:t>
            </a:r>
          </a:p>
          <a:p>
            <a:endParaRPr lang="de-DE" dirty="0" smtClean="0"/>
          </a:p>
          <a:p>
            <a:r>
              <a:rPr lang="de-DE" dirty="0" smtClean="0"/>
              <a:t>Aufsicht führen: Die Schüler/-innen müssen sich beaufsichtigt fühlen</a:t>
            </a:r>
          </a:p>
          <a:p>
            <a:endParaRPr lang="de-DE" dirty="0" smtClean="0"/>
          </a:p>
          <a:p>
            <a:r>
              <a:rPr lang="de-DE" dirty="0" smtClean="0"/>
              <a:t>Klassen abschließen</a:t>
            </a:r>
          </a:p>
          <a:p>
            <a:endParaRPr lang="de-DE" dirty="0" smtClean="0"/>
          </a:p>
          <a:p>
            <a:r>
              <a:rPr lang="de-DE" dirty="0" smtClean="0"/>
              <a:t>Grundsätzlich: Interesse zeigen für Themen innerhalb der Peer-Groups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/>
              <a:t>Arbeit mit gefährdeten Schüler/-innen („Hinschauen“)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400" dirty="0" smtClean="0"/>
              <a:t>DENKZEIT (sozialkognitives Einzeltraining für bereits Delinquente) </a:t>
            </a:r>
          </a:p>
          <a:p>
            <a:r>
              <a:rPr lang="de-DE" sz="2400" dirty="0" smtClean="0"/>
              <a:t>Klärung von Zuständigkeiten innerhalb der Schule (Schulsozialarbeit, Präventionslehrkraft etc.)</a:t>
            </a:r>
          </a:p>
          <a:p>
            <a:r>
              <a:rPr lang="de-DE" sz="2400" dirty="0" smtClean="0"/>
              <a:t>Runden Tisch einrichten</a:t>
            </a:r>
          </a:p>
          <a:p>
            <a:r>
              <a:rPr lang="de-DE" sz="2400" b="1" dirty="0" smtClean="0"/>
              <a:t>Bei Verdacht: </a:t>
            </a:r>
          </a:p>
          <a:p>
            <a:r>
              <a:rPr lang="de-DE" sz="2400" dirty="0" smtClean="0"/>
              <a:t>Elterninformation: Beobachtungen mitteilen, Sorge artikulieren. </a:t>
            </a:r>
            <a:r>
              <a:rPr lang="de-DE" sz="2400" b="1" dirty="0" smtClean="0"/>
              <a:t>Beharren Sie nicht auf dem Verdacht!</a:t>
            </a:r>
            <a:r>
              <a:rPr lang="de-DE" sz="2400" dirty="0" smtClean="0"/>
              <a:t> Es kann andere Gründe geben. </a:t>
            </a:r>
          </a:p>
          <a:p>
            <a:r>
              <a:rPr lang="de-DE" sz="2400" dirty="0" smtClean="0"/>
              <a:t>Verdacht </a:t>
            </a:r>
            <a:r>
              <a:rPr lang="de-DE" sz="2400" dirty="0" smtClean="0">
                <a:latin typeface="Trebuchet MS"/>
              </a:rPr>
              <a:t>≠ üble Nachrede </a:t>
            </a:r>
          </a:p>
          <a:p>
            <a:r>
              <a:rPr lang="de-DE" sz="2400" dirty="0" smtClean="0">
                <a:latin typeface="+mj-lt"/>
              </a:rPr>
              <a:t>Keine Rechtsgrundlage für Drogentests in der Schule</a:t>
            </a:r>
          </a:p>
          <a:p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/>
              <a:t>Arbeit mit betroffenen Schüler/-innen („Vernetzen &amp; Handeln“)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b="1" u="sng" dirty="0" smtClean="0"/>
              <a:t>Notfallwegweiser</a:t>
            </a:r>
            <a:r>
              <a:rPr lang="de-DE" dirty="0" smtClean="0"/>
              <a:t>:</a:t>
            </a:r>
          </a:p>
          <a:p>
            <a:r>
              <a:rPr lang="de-DE" dirty="0" smtClean="0"/>
              <a:t>Schulleitung informieren</a:t>
            </a:r>
          </a:p>
          <a:p>
            <a:r>
              <a:rPr lang="de-DE" dirty="0" smtClean="0"/>
              <a:t>Konsultation von Fachkräften</a:t>
            </a:r>
          </a:p>
          <a:p>
            <a:r>
              <a:rPr lang="de-DE" dirty="0" smtClean="0"/>
              <a:t>Gemeinsame Bewertung der Schwere</a:t>
            </a:r>
          </a:p>
          <a:p>
            <a:r>
              <a:rPr lang="de-DE" dirty="0" smtClean="0"/>
              <a:t>Bei Handel: Polizei einschalten</a:t>
            </a:r>
          </a:p>
          <a:p>
            <a:r>
              <a:rPr lang="de-DE" dirty="0" smtClean="0"/>
              <a:t>Feststellung der beteiligten Personen</a:t>
            </a:r>
          </a:p>
          <a:p>
            <a:r>
              <a:rPr lang="de-DE" dirty="0" smtClean="0"/>
              <a:t>Isolierung der beteiligten Personen</a:t>
            </a:r>
          </a:p>
          <a:p>
            <a:r>
              <a:rPr lang="de-DE" dirty="0" smtClean="0"/>
              <a:t>Elterninformation</a:t>
            </a:r>
          </a:p>
          <a:p>
            <a:r>
              <a:rPr lang="de-DE" dirty="0" smtClean="0"/>
              <a:t>Klassenkonferenz</a:t>
            </a:r>
          </a:p>
          <a:p>
            <a:r>
              <a:rPr lang="de-DE" dirty="0" smtClean="0"/>
              <a:t>Tatbestand muss eindeutig sein; </a:t>
            </a:r>
            <a:r>
              <a:rPr lang="de-DE" b="1" dirty="0" smtClean="0"/>
              <a:t>Mitschüler/-innen sind </a:t>
            </a:r>
            <a:r>
              <a:rPr lang="de-DE" b="1" u="sng" dirty="0" smtClean="0"/>
              <a:t>keine</a:t>
            </a:r>
            <a:r>
              <a:rPr lang="de-DE" b="1" dirty="0" smtClean="0"/>
              <a:t> Zeugen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/>
              <a:t>Arbeit mit betroffenen Schüler/-innen („Vernetzen &amp; Handeln“)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Grundsätzlich: </a:t>
            </a:r>
          </a:p>
          <a:p>
            <a:pPr>
              <a:buNone/>
            </a:pPr>
            <a:r>
              <a:rPr lang="de-DE" dirty="0" smtClean="0">
                <a:hlinkClick r:id="rId2"/>
              </a:rPr>
              <a:t>www.gruene-liste-praevention.de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Landesstelle für Suchtfragen Schleswig-Holstein(LSSH)</a:t>
            </a:r>
          </a:p>
          <a:p>
            <a:endParaRPr lang="de-DE" dirty="0" smtClean="0"/>
          </a:p>
          <a:p>
            <a:r>
              <a:rPr lang="de-DE" dirty="0" smtClean="0"/>
              <a:t>Bundezentrale für gesundheitliche Aufklärung</a:t>
            </a:r>
          </a:p>
          <a:p>
            <a:r>
              <a:rPr lang="de-DE" dirty="0" smtClean="0">
                <a:hlinkClick r:id="rId3"/>
              </a:rPr>
              <a:t>www.drugcom.de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Literatur/Weblinks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755576" y="371703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Kieler Nachrichten, 16. Februar 2017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39384" y="-1615378"/>
            <a:ext cx="5264318" cy="914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feld 9"/>
          <p:cNvSpPr txBox="1"/>
          <p:nvPr/>
        </p:nvSpPr>
        <p:spPr>
          <a:xfrm>
            <a:off x="683568" y="3284984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Times New Roman" pitchFamily="18" charset="0"/>
                <a:cs typeface="Times New Roman" pitchFamily="18" charset="0"/>
              </a:rPr>
              <a:t>Kieler Nachrichten, 16. Februar 2017</a:t>
            </a:r>
            <a:endParaRPr lang="de-DE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de-DE" sz="3600" dirty="0" smtClean="0"/>
              <a:t>„Jugendliche brauchen eine hohe Virtuosität des Verhaltens und eine große Kompetenz der Problemverarbeitung. Sie müssen früh einen eigenen Lebensstil entwickeln und einen Lebensplan definieren.“</a:t>
            </a:r>
          </a:p>
          <a:p>
            <a:pPr indent="0">
              <a:buNone/>
            </a:pPr>
            <a:endParaRPr lang="de-DE" sz="2000" dirty="0" smtClean="0"/>
          </a:p>
          <a:p>
            <a:pPr indent="0">
              <a:buNone/>
            </a:pPr>
            <a:r>
              <a:rPr lang="de-DE" sz="2000" dirty="0" smtClean="0"/>
              <a:t>(Klaus Hurrelmann: Lebensphase Jugend. Eine Einführung in die sozialwissenschaftliche Jugendforschung, 9. Aufl. Weinheim/München 2007, S. 42.)</a:t>
            </a:r>
            <a:endParaRPr lang="de-DE" sz="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dirty="0" smtClean="0">
                <a:effectLst/>
              </a:rPr>
              <a:t>Gewachsene Anforderungen an Jugendliche</a:t>
            </a:r>
            <a:endParaRPr lang="de-DE" sz="32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de-DE" sz="2800" dirty="0" smtClean="0"/>
              <a:t>DELTA-Milieus® in Deutschland</a:t>
            </a:r>
            <a:endParaRPr lang="de-DE" sz="2800" dirty="0"/>
          </a:p>
        </p:txBody>
      </p:sp>
      <p:pic>
        <p:nvPicPr>
          <p:cNvPr id="4" name="Grafik 3" descr="Soziale Milieus in Deutschland: Basismilieus und Submilieus"/>
          <p:cNvPicPr/>
          <p:nvPr/>
        </p:nvPicPr>
        <p:blipFill>
          <a:blip r:embed="rId2" cstate="print"/>
          <a:srcRect l="3104" t="25447" r="3660" b="20032"/>
          <a:stretch>
            <a:fillRect/>
          </a:stretch>
        </p:blipFill>
        <p:spPr bwMode="auto">
          <a:xfrm>
            <a:off x="0" y="836712"/>
            <a:ext cx="91440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467544" y="6180892"/>
            <a:ext cx="2736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	         </a:t>
            </a:r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Grundorientierung 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3131840" y="6669360"/>
            <a:ext cx="244827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V="1">
            <a:off x="1043608" y="2852936"/>
            <a:ext cx="0" cy="21602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475656" y="5733256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smtClean="0">
                <a:latin typeface="+mj-lt"/>
              </a:rPr>
              <a:t>Tradition</a:t>
            </a:r>
            <a:endParaRPr lang="de-DE" sz="2200" dirty="0">
              <a:latin typeface="+mj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347864" y="5733256"/>
            <a:ext cx="3240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smtClean="0">
                <a:latin typeface="+mj-lt"/>
              </a:rPr>
              <a:t>Selbstverwirklichung</a:t>
            </a:r>
            <a:endParaRPr lang="de-DE" sz="2200" dirty="0">
              <a:latin typeface="+mj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804248" y="5733256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smtClean="0">
                <a:latin typeface="+mj-lt"/>
              </a:rPr>
              <a:t>Innovation</a:t>
            </a:r>
            <a:endParaRPr lang="de-DE" sz="2200" dirty="0">
              <a:latin typeface="+mj-lt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539552" y="5445224"/>
            <a:ext cx="936104" cy="11521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0" y="5733256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+mj-lt"/>
              </a:rPr>
              <a:t>Soziale</a:t>
            </a:r>
          </a:p>
          <a:p>
            <a:r>
              <a:rPr lang="de-DE" sz="2000" b="1" dirty="0" smtClean="0">
                <a:latin typeface="+mj-lt"/>
              </a:rPr>
              <a:t>Lage</a:t>
            </a:r>
            <a:endParaRPr lang="de-DE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sz="3800" dirty="0"/>
          </a:p>
          <a:p>
            <a:pPr marL="0" indent="0">
              <a:buNone/>
            </a:pPr>
            <a:r>
              <a:rPr lang="de-DE" sz="3800" dirty="0"/>
              <a:t>„Wesentliche Lebenswünsche richten sich darauf, Orientierungsdiffusität und Instabilitäten abbauen zu können.“</a:t>
            </a:r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Thomas Ziehe: Die Modernisierung der Hintergrundüberzeugungen Jugendlicher und die Konsequenzen für das schulische Lernen, In: Jahrbuch für Psychoanalytische Pädagogik 21, Gießen 2013, S. 79. 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b="1" dirty="0" smtClean="0"/>
              <a:t>Kinder und Jugendliche als „Symptomträger“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endParaRPr lang="de-DE" dirty="0" smtClean="0"/>
          </a:p>
          <a:p>
            <a:pPr indent="0">
              <a:buNone/>
            </a:pPr>
            <a:r>
              <a:rPr lang="de-DE" dirty="0" smtClean="0"/>
              <a:t>(10) Die Schule trägt vorbildhaft dazu bei, Schülerinnen und Schüler zu einer Lebensführung ohne Abhängigkeit von Suchtmitteln zu befähigen.</a:t>
            </a:r>
          </a:p>
          <a:p>
            <a:pPr>
              <a:buNone/>
            </a:pPr>
            <a:endParaRPr lang="de-DE" dirty="0"/>
          </a:p>
          <a:p>
            <a:pPr indent="0">
              <a:buNone/>
            </a:pPr>
            <a:r>
              <a:rPr lang="de-DE" dirty="0" smtClean="0"/>
              <a:t>Für alle Schulen gilt daher ein Rauch- und Alkoholverbot im Schulgebäude, auf dem Schulgelände und bei schulischen Veranstaltungen außerhalb der Schule. 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3200" b="1" dirty="0" smtClean="0"/>
              <a:t>§ 4: Auftrag der Schule – </a:t>
            </a:r>
            <a:br>
              <a:rPr lang="de-DE" sz="3200" b="1" dirty="0" smtClean="0"/>
            </a:br>
            <a:r>
              <a:rPr lang="de-DE" sz="3200" b="1" dirty="0" smtClean="0"/>
              <a:t>pädagogische Ziele</a:t>
            </a:r>
            <a:endParaRPr lang="de-DE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smtClean="0"/>
              <a:t>die Schule ist, im Gegensatz zur Klinik, für alle zugänglich </a:t>
            </a:r>
            <a:endParaRPr lang="de-DE" i="1" dirty="0" smtClean="0"/>
          </a:p>
          <a:p>
            <a:r>
              <a:rPr lang="de-DE" dirty="0" smtClean="0"/>
              <a:t>durch die Schulpflicht sind im Setting Schule nahezu alle Kinder und Jugendlichen erreichbar</a:t>
            </a:r>
          </a:p>
          <a:p>
            <a:r>
              <a:rPr lang="de-DE" dirty="0" smtClean="0"/>
              <a:t>Schule ist ein sehr ökonomisches Setting für Prävention.</a:t>
            </a:r>
          </a:p>
          <a:p>
            <a:r>
              <a:rPr lang="de-DE" dirty="0" smtClean="0"/>
              <a:t>Prävention von Suchtmittelkonsum entspricht </a:t>
            </a:r>
            <a:r>
              <a:rPr lang="de-DE" dirty="0" smtClean="0"/>
              <a:t>dem </a:t>
            </a:r>
            <a:r>
              <a:rPr lang="de-DE" dirty="0" smtClean="0"/>
              <a:t>Bildungsauftrag der Schule</a:t>
            </a:r>
          </a:p>
          <a:p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/>
              <a:t>Schule als wichtiges Setting der Prävention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627784" y="5157192"/>
            <a:ext cx="4248472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Förderung von Lebenskompetenzen</a:t>
            </a:r>
          </a:p>
          <a:p>
            <a:pPr algn="ctr"/>
            <a:r>
              <a:rPr lang="de-DE" sz="2000" dirty="0" smtClean="0"/>
              <a:t>Gruppenentwicklung</a:t>
            </a:r>
          </a:p>
          <a:p>
            <a:pPr algn="ctr"/>
            <a:r>
              <a:rPr lang="de-DE" sz="2000" dirty="0" smtClean="0"/>
              <a:t>Peerprojekte</a:t>
            </a:r>
            <a:endParaRPr lang="de-DE" sz="2000" dirty="0"/>
          </a:p>
        </p:txBody>
      </p:sp>
      <p:sp>
        <p:nvSpPr>
          <p:cNvPr id="6" name="Textfeld 5"/>
          <p:cNvSpPr txBox="1"/>
          <p:nvPr/>
        </p:nvSpPr>
        <p:spPr>
          <a:xfrm>
            <a:off x="2627784" y="3501008"/>
            <a:ext cx="4248472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Gemeinsames </a:t>
            </a:r>
          </a:p>
          <a:p>
            <a:pPr algn="ctr"/>
            <a:r>
              <a:rPr lang="de-DE" sz="2000" dirty="0" smtClean="0"/>
              <a:t>Präventionskonzept</a:t>
            </a:r>
          </a:p>
          <a:p>
            <a:pPr algn="ctr"/>
            <a:r>
              <a:rPr lang="de-DE" sz="2000" dirty="0" smtClean="0"/>
              <a:t>Interventionsschritte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2627784" y="2060848"/>
            <a:ext cx="4248472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Arbeit mit gefährdeten </a:t>
            </a:r>
          </a:p>
          <a:p>
            <a:pPr algn="ctr"/>
            <a:r>
              <a:rPr lang="de-DE" sz="2000" dirty="0" smtClean="0"/>
              <a:t>Schüler/-innen</a:t>
            </a:r>
          </a:p>
          <a:p>
            <a:pPr algn="ctr"/>
            <a:endParaRPr lang="de-DE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627784" y="620688"/>
            <a:ext cx="4248472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Arbeit mit betroffenen </a:t>
            </a:r>
          </a:p>
          <a:p>
            <a:pPr algn="ctr"/>
            <a:r>
              <a:rPr lang="de-DE" sz="2000" dirty="0" smtClean="0"/>
              <a:t>Schüler/-innen</a:t>
            </a:r>
          </a:p>
          <a:p>
            <a:pPr algn="ctr"/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Zertifizierungskurs</a:t>
            </a:r>
          </a:p>
          <a:p>
            <a:pPr>
              <a:buNone/>
            </a:pPr>
            <a:r>
              <a:rPr lang="de-DE" dirty="0" smtClean="0"/>
              <a:t>	„Pädagogische Prävention in der Schule“</a:t>
            </a:r>
          </a:p>
          <a:p>
            <a:pPr>
              <a:buNone/>
            </a:pPr>
            <a:r>
              <a:rPr lang="de-DE" dirty="0" smtClean="0"/>
              <a:t>	28.9.2017 bis 21.4.2018</a:t>
            </a:r>
          </a:p>
          <a:p>
            <a:pPr>
              <a:buNone/>
            </a:pPr>
            <a:r>
              <a:rPr lang="de-DE" dirty="0" smtClean="0"/>
              <a:t>	7 Module (Grundlegendes, Schulstruktur, Themen)</a:t>
            </a:r>
          </a:p>
          <a:p>
            <a:endParaRPr lang="de-DE" dirty="0" smtClean="0"/>
          </a:p>
          <a:p>
            <a:r>
              <a:rPr lang="de-DE" dirty="0" smtClean="0"/>
              <a:t>Anmeldung: </a:t>
            </a:r>
          </a:p>
          <a:p>
            <a:pPr>
              <a:buNone/>
            </a:pPr>
            <a:r>
              <a:rPr lang="de-DE" dirty="0" smtClean="0"/>
              <a:t>	martina.roesner@iqsh.landsh.de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IQSH Zentrum für Prävention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Phoeb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681</Words>
  <Application>Microsoft Office PowerPoint</Application>
  <PresentationFormat>Bildschirmpräsentation (4:3)</PresentationFormat>
  <Paragraphs>131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Deimos</vt:lpstr>
      <vt:lpstr>Möglichkeiten und Grenzen der schulischen Prävention und Intervention im Suchtmittelbereich</vt:lpstr>
      <vt:lpstr>Folie 2</vt:lpstr>
      <vt:lpstr>Gewachsene Anforderungen an Jugendliche</vt:lpstr>
      <vt:lpstr>DELTA-Milieus® in Deutschland</vt:lpstr>
      <vt:lpstr>Kinder und Jugendliche als „Symptomträger“</vt:lpstr>
      <vt:lpstr>§ 4: Auftrag der Schule –  pädagogische Ziele</vt:lpstr>
      <vt:lpstr>Schule als wichtiges Setting der Prävention</vt:lpstr>
      <vt:lpstr>Folie 8</vt:lpstr>
      <vt:lpstr>IQSH Zentrum für Prävention</vt:lpstr>
      <vt:lpstr>Universelle Ebene: Förderung von Lebenskompetenzen</vt:lpstr>
      <vt:lpstr>Universelle Ebene: Förderung von Lebenskompetenzen</vt:lpstr>
      <vt:lpstr>Frühintervention</vt:lpstr>
      <vt:lpstr>Arbeit mit gefährdeten Schüler/-innen („Hinschauen“)</vt:lpstr>
      <vt:lpstr>Arbeit mit gefährdeten Schüler/-innen („Hinschauen“)</vt:lpstr>
      <vt:lpstr>Arbeit mit gefährdeten Schüler/-innen („Hinschauen“)</vt:lpstr>
      <vt:lpstr>Arbeit mit betroffenen Schüler/-innen („Vernetzen &amp; Handeln“)</vt:lpstr>
      <vt:lpstr>Arbeit mit betroffenen Schüler/-innen („Vernetzen &amp; Handeln“)</vt:lpstr>
      <vt:lpstr>Literatur/Weblinks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Möglichkeiten und Grenzen der schulischen Prävention und Intervention</dc:title>
  <dc:creator>AG</dc:creator>
  <cp:lastModifiedBy>AG</cp:lastModifiedBy>
  <cp:revision>33</cp:revision>
  <dcterms:created xsi:type="dcterms:W3CDTF">2017-02-25T11:19:04Z</dcterms:created>
  <dcterms:modified xsi:type="dcterms:W3CDTF">2017-03-27T17:28:28Z</dcterms:modified>
</cp:coreProperties>
</file>